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57" r:id="rId3"/>
    <p:sldId id="267" r:id="rId4"/>
    <p:sldId id="258" r:id="rId5"/>
    <p:sldId id="259" r:id="rId6"/>
    <p:sldId id="260" r:id="rId7"/>
    <p:sldId id="268" r:id="rId8"/>
    <p:sldId id="269" r:id="rId9"/>
    <p:sldId id="270" r:id="rId10"/>
    <p:sldId id="261" r:id="rId11"/>
    <p:sldId id="262" r:id="rId12"/>
    <p:sldId id="263" r:id="rId13"/>
    <p:sldId id="264" r:id="rId14"/>
    <p:sldId id="265" r:id="rId15"/>
  </p:sld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83" d="100"/>
          <a:sy n="83" d="100"/>
        </p:scale>
        <p:origin x="312" y="2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38631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2CDE35-73D5-255A-789F-213DE7CE57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05083E-707C-CF1C-5AA0-8046E0FD89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FBB9F4-8776-0A6B-20D6-13ED396919E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6EBD31B-8BA4-6436-8BC9-CE421311C14C}"/>
              </a:ext>
            </a:extLst>
          </p:cNvPr>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37222196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C87A71-EB05-9465-5FDA-E7D51F3EFA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BBB343-24DE-94EE-2BA0-A54DEB85CF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C8BDC1-184E-FAA3-EE0E-847B78966A3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31E3BCA-48AE-4703-532C-490DCC81BF4E}"/>
              </a:ext>
            </a:extLst>
          </p:cNvPr>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6875110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BAFE97-A71E-1E37-4D78-9A80C7738F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265B49-35AF-FA9E-5895-6E02A9314D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935DD2-4A6D-9544-6DF9-0611650263B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A0E83E0-874E-685C-6A4E-251E0A7CF191}"/>
              </a:ext>
            </a:extLst>
          </p:cNvPr>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22849532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E47545-1B9F-7251-FB71-772A841AD7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4BFEC0-0DFC-3682-B7D4-967530ED97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C0334F-DD4C-DED9-5519-711F940418C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F9A959C-06A3-4E4C-2FAD-2A200C901D77}"/>
              </a:ext>
            </a:extLst>
          </p:cNvPr>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26379935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tiff"/></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hyperlink" Target="https://www.pivitim.com/"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8.jpe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6F5F1"/>
        </a:solidFill>
        <a:effectLst/>
      </p:bgPr>
    </p:bg>
    <p:spTree>
      <p:nvGrpSpPr>
        <p:cNvPr id="1" name=""/>
        <p:cNvGrpSpPr/>
        <p:nvPr/>
      </p:nvGrpSpPr>
      <p:grpSpPr>
        <a:xfrm>
          <a:off x="0" y="0"/>
          <a:ext cx="0" cy="0"/>
          <a:chOff x="0" y="0"/>
          <a:chExt cx="0" cy="0"/>
        </a:xfrm>
      </p:grpSpPr>
      <p:sp>
        <p:nvSpPr>
          <p:cNvPr id="2" name="Text 0"/>
          <p:cNvSpPr/>
          <p:nvPr/>
        </p:nvSpPr>
        <p:spPr>
          <a:xfrm>
            <a:off x="838200" y="533400"/>
            <a:ext cx="990600" cy="222250"/>
          </a:xfrm>
          <a:prstGeom prst="rect">
            <a:avLst/>
          </a:prstGeom>
          <a:noFill/>
          <a:ln/>
        </p:spPr>
        <p:txBody>
          <a:bodyPr wrap="square" lIns="25400" tIns="25400" rIns="25400" bIns="25400" rtlCol="0" anchor="t">
            <a:normAutofit/>
          </a:bodyPr>
          <a:lstStyle/>
          <a:p>
            <a:pPr marL="0" indent="0" algn="l">
              <a:buNone/>
            </a:pPr>
            <a:r>
              <a:rPr lang="en-US" sz="1125" kern="0" spc="225" dirty="0">
                <a:solidFill>
                  <a:srgbClr val="6D6A5F"/>
                </a:solidFill>
                <a:latin typeface="IBM Plex Mono" pitchFamily="34" charset="0"/>
                <a:ea typeface="IBM Plex Mono" pitchFamily="34" charset="-122"/>
                <a:cs typeface="IBM Plex Mono" pitchFamily="34" charset="-120"/>
              </a:rPr>
              <a:t>NGOC NAU</a:t>
            </a:r>
            <a:endParaRPr lang="en-US" sz="1125" dirty="0"/>
          </a:p>
        </p:txBody>
      </p:sp>
      <p:sp>
        <p:nvSpPr>
          <p:cNvPr id="3" name="Text 1"/>
          <p:cNvSpPr/>
          <p:nvPr/>
        </p:nvSpPr>
        <p:spPr>
          <a:xfrm>
            <a:off x="16649700" y="533400"/>
            <a:ext cx="876300" cy="222250"/>
          </a:xfrm>
          <a:prstGeom prst="rect">
            <a:avLst/>
          </a:prstGeom>
          <a:noFill/>
          <a:ln/>
        </p:spPr>
        <p:txBody>
          <a:bodyPr wrap="square" lIns="25400" tIns="25400" rIns="25400" bIns="25400" rtlCol="0" anchor="t">
            <a:normAutofit/>
          </a:bodyPr>
          <a:lstStyle/>
          <a:p>
            <a:pPr marL="0" indent="0" algn="l">
              <a:buNone/>
            </a:pPr>
            <a:r>
              <a:rPr lang="en-US" sz="1125" kern="0" spc="225" dirty="0">
                <a:solidFill>
                  <a:srgbClr val="6D6A5F"/>
                </a:solidFill>
                <a:latin typeface="IBM Plex Mono" pitchFamily="34" charset="0"/>
                <a:ea typeface="IBM Plex Mono" pitchFamily="34" charset="-122"/>
                <a:cs typeface="IBM Plex Mono" pitchFamily="34" charset="-120"/>
              </a:rPr>
              <a:t>01 / 10</a:t>
            </a:r>
            <a:endParaRPr lang="en-US" sz="1125" dirty="0"/>
          </a:p>
        </p:txBody>
      </p:sp>
      <p:sp>
        <p:nvSpPr>
          <p:cNvPr id="4" name="Text 2"/>
          <p:cNvSpPr/>
          <p:nvPr/>
        </p:nvSpPr>
        <p:spPr>
          <a:xfrm>
            <a:off x="838200" y="831850"/>
            <a:ext cx="18272760" cy="647700"/>
          </a:xfrm>
          <a:prstGeom prst="rect">
            <a:avLst/>
          </a:prstGeom>
          <a:noFill/>
          <a:ln/>
        </p:spPr>
        <p:txBody>
          <a:bodyPr wrap="square" lIns="25400" tIns="25400" rIns="25400" bIns="25400" rtlCol="0" anchor="t">
            <a:normAutofit/>
          </a:bodyPr>
          <a:lstStyle/>
          <a:p>
            <a:pPr marL="0" indent="0" algn="l">
              <a:lnSpc>
                <a:spcPct val="65753"/>
              </a:lnSpc>
              <a:buNone/>
            </a:pPr>
            <a:r>
              <a:rPr lang="en-US" sz="4800" kern="0" spc="-72" dirty="0">
                <a:solidFill>
                  <a:srgbClr val="16150F"/>
                </a:solidFill>
                <a:latin typeface="Spectral" pitchFamily="34" charset="0"/>
                <a:ea typeface="Spectral" pitchFamily="34" charset="-122"/>
                <a:cs typeface="Spectral" pitchFamily="34" charset="-120"/>
              </a:rPr>
              <a:t>Memory Gesture</a:t>
            </a:r>
            <a:endParaRPr lang="en-US" sz="4800" dirty="0"/>
          </a:p>
        </p:txBody>
      </p:sp>
      <p:sp>
        <p:nvSpPr>
          <p:cNvPr id="5" name="Text 3"/>
          <p:cNvSpPr/>
          <p:nvPr/>
        </p:nvSpPr>
        <p:spPr>
          <a:xfrm>
            <a:off x="838200" y="1555750"/>
            <a:ext cx="18272760" cy="252413"/>
          </a:xfrm>
          <a:prstGeom prst="rect">
            <a:avLst/>
          </a:prstGeom>
          <a:noFill/>
          <a:ln/>
        </p:spPr>
        <p:txBody>
          <a:bodyPr wrap="square" lIns="25400" tIns="25400" rIns="25400" bIns="25400" rtlCol="0" anchor="t">
            <a:normAutofit/>
          </a:bodyPr>
          <a:lstStyle/>
          <a:p>
            <a:pPr marL="0" indent="0" algn="l">
              <a:lnSpc>
                <a:spcPct val="116379"/>
              </a:lnSpc>
              <a:buNone/>
            </a:pPr>
            <a:r>
              <a:rPr lang="en-US" sz="1125" dirty="0">
                <a:solidFill>
                  <a:srgbClr val="6D6A5F"/>
                </a:solidFill>
                <a:latin typeface="IBM Plex Mono" pitchFamily="34" charset="0"/>
                <a:ea typeface="IBM Plex Mono" pitchFamily="34" charset="-122"/>
                <a:cs typeface="IBM Plex Mono" pitchFamily="34" charset="-120"/>
              </a:rPr>
              <a:t>Two channel video, sound, colour, 3′ · Projection mapping on the façade of the National Gallery Singapore · 2026</a:t>
            </a:r>
            <a:endParaRPr lang="en-US" sz="1125" dirty="0"/>
          </a:p>
        </p:txBody>
      </p:sp>
      <p:sp>
        <p:nvSpPr>
          <p:cNvPr id="6" name="Shape 4"/>
          <p:cNvSpPr/>
          <p:nvPr/>
        </p:nvSpPr>
        <p:spPr>
          <a:xfrm>
            <a:off x="838200" y="1960563"/>
            <a:ext cx="16611600" cy="9525"/>
          </a:xfrm>
          <a:prstGeom prst="rect">
            <a:avLst/>
          </a:prstGeom>
          <a:solidFill>
            <a:srgbClr val="D3CFC3"/>
          </a:solidFill>
          <a:ln/>
        </p:spPr>
        <p:txBody>
          <a:bodyPr/>
          <a:lstStyle/>
          <a:p>
            <a:endParaRPr lang="en-US"/>
          </a:p>
        </p:txBody>
      </p:sp>
      <p:sp>
        <p:nvSpPr>
          <p:cNvPr id="7" name="Text 5"/>
          <p:cNvSpPr/>
          <p:nvPr/>
        </p:nvSpPr>
        <p:spPr>
          <a:xfrm>
            <a:off x="838200" y="2293938"/>
            <a:ext cx="4316730" cy="7497763"/>
          </a:xfrm>
          <a:prstGeom prst="rect">
            <a:avLst/>
          </a:prstGeom>
          <a:noFill/>
          <a:ln/>
        </p:spPr>
        <p:txBody>
          <a:bodyPr wrap="square" lIns="25400" tIns="25400" rIns="25400" bIns="25400" rtlCol="0" anchor="t">
            <a:normAutofit/>
          </a:bodyPr>
          <a:lstStyle/>
          <a:p>
            <a:pPr marL="0" indent="0" algn="l">
              <a:lnSpc>
                <a:spcPct val="138947"/>
              </a:lnSpc>
              <a:buNone/>
            </a:pPr>
            <a:r>
              <a:rPr lang="en-US" sz="1650" dirty="0">
                <a:solidFill>
                  <a:srgbClr val="16150F"/>
                </a:solidFill>
                <a:latin typeface="Helvetica" pitchFamily="34" charset="0"/>
                <a:ea typeface="Helvetica" pitchFamily="34" charset="-122"/>
                <a:cs typeface="Helvetica" pitchFamily="34" charset="-120"/>
              </a:rPr>
              <a:t>Memory Gesture is a three-minute projection mapping work drawn from my experiences with people in my community, including workers in high-tech factories and followers of the Mother Goddess ritual. The work combines 3D animation and projection mapping to reflect on how our worldview has changed over time from a period when humans lived in closer relationship with and respect for nature to a modern world shaped by increasingly rigid and complex structures.</a:t>
            </a:r>
            <a:endParaRPr lang="en-US" sz="1650" dirty="0"/>
          </a:p>
        </p:txBody>
      </p:sp>
      <p:pic>
        <p:nvPicPr>
          <p:cNvPr id="8" name="Image 0" descr="preencoded.png"/>
          <p:cNvPicPr>
            <a:picLocks noChangeAspect="1"/>
          </p:cNvPicPr>
          <p:nvPr/>
        </p:nvPicPr>
        <p:blipFill>
          <a:blip r:embed="rId3"/>
          <a:srcRect t="6595" b="6595"/>
          <a:stretch/>
        </p:blipFill>
        <p:spPr>
          <a:xfrm>
            <a:off x="5562600" y="2293938"/>
            <a:ext cx="11887200" cy="5257800"/>
          </a:xfrm>
          <a:prstGeom prst="rect">
            <a:avLst/>
          </a:prstGeom>
        </p:spPr>
      </p:pic>
      <p:pic>
        <p:nvPicPr>
          <p:cNvPr id="9" name="Image 1" descr="preencoded.png"/>
          <p:cNvPicPr>
            <a:picLocks noChangeAspect="1"/>
          </p:cNvPicPr>
          <p:nvPr/>
        </p:nvPicPr>
        <p:blipFill>
          <a:blip r:embed="rId4"/>
          <a:srcRect t="4840" b="4840"/>
          <a:stretch/>
        </p:blipFill>
        <p:spPr>
          <a:xfrm>
            <a:off x="5562600" y="7761288"/>
            <a:ext cx="11887200" cy="180975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6F5F1"/>
        </a:solidFill>
        <a:effectLst/>
      </p:bgPr>
    </p:bg>
    <p:spTree>
      <p:nvGrpSpPr>
        <p:cNvPr id="1" name=""/>
        <p:cNvGrpSpPr/>
        <p:nvPr/>
      </p:nvGrpSpPr>
      <p:grpSpPr>
        <a:xfrm>
          <a:off x="0" y="0"/>
          <a:ext cx="0" cy="0"/>
          <a:chOff x="0" y="0"/>
          <a:chExt cx="0" cy="0"/>
        </a:xfrm>
      </p:grpSpPr>
      <p:sp>
        <p:nvSpPr>
          <p:cNvPr id="2" name="Text 0"/>
          <p:cNvSpPr/>
          <p:nvPr/>
        </p:nvSpPr>
        <p:spPr>
          <a:xfrm>
            <a:off x="838200" y="533400"/>
            <a:ext cx="990600" cy="222250"/>
          </a:xfrm>
          <a:prstGeom prst="rect">
            <a:avLst/>
          </a:prstGeom>
          <a:noFill/>
          <a:ln/>
        </p:spPr>
        <p:txBody>
          <a:bodyPr wrap="square" lIns="25400" tIns="25400" rIns="25400" bIns="25400" rtlCol="0" anchor="t">
            <a:normAutofit/>
          </a:bodyPr>
          <a:lstStyle/>
          <a:p>
            <a:pPr marL="0" indent="0" algn="l">
              <a:buNone/>
            </a:pPr>
            <a:r>
              <a:rPr lang="en-US" sz="1125" kern="0" spc="225" dirty="0">
                <a:solidFill>
                  <a:srgbClr val="6D6A5F"/>
                </a:solidFill>
                <a:latin typeface="IBM Plex Mono" pitchFamily="34" charset="0"/>
                <a:ea typeface="IBM Plex Mono" pitchFamily="34" charset="-122"/>
                <a:cs typeface="IBM Plex Mono" pitchFamily="34" charset="-120"/>
              </a:rPr>
              <a:t>NGOC NAU</a:t>
            </a:r>
            <a:endParaRPr lang="en-US" sz="1125" dirty="0"/>
          </a:p>
        </p:txBody>
      </p:sp>
      <p:sp>
        <p:nvSpPr>
          <p:cNvPr id="3" name="Text 1"/>
          <p:cNvSpPr/>
          <p:nvPr/>
        </p:nvSpPr>
        <p:spPr>
          <a:xfrm>
            <a:off x="16649700" y="533400"/>
            <a:ext cx="876300" cy="222250"/>
          </a:xfrm>
          <a:prstGeom prst="rect">
            <a:avLst/>
          </a:prstGeom>
          <a:noFill/>
          <a:ln/>
        </p:spPr>
        <p:txBody>
          <a:bodyPr wrap="square" lIns="25400" tIns="25400" rIns="25400" bIns="25400" rtlCol="0" anchor="t">
            <a:normAutofit/>
          </a:bodyPr>
          <a:lstStyle/>
          <a:p>
            <a:pPr marL="0" indent="0" algn="l">
              <a:buNone/>
            </a:pPr>
            <a:r>
              <a:rPr lang="en-US" sz="1125" kern="0" spc="225" dirty="0">
                <a:solidFill>
                  <a:srgbClr val="6D6A5F"/>
                </a:solidFill>
                <a:latin typeface="IBM Plex Mono" pitchFamily="34" charset="0"/>
                <a:ea typeface="IBM Plex Mono" pitchFamily="34" charset="-122"/>
                <a:cs typeface="IBM Plex Mono" pitchFamily="34" charset="-120"/>
              </a:rPr>
              <a:t>02 / 10</a:t>
            </a:r>
            <a:endParaRPr lang="en-US" sz="1125" dirty="0"/>
          </a:p>
        </p:txBody>
      </p:sp>
      <p:sp>
        <p:nvSpPr>
          <p:cNvPr id="4" name="Text 2"/>
          <p:cNvSpPr/>
          <p:nvPr/>
        </p:nvSpPr>
        <p:spPr>
          <a:xfrm>
            <a:off x="838200" y="831850"/>
            <a:ext cx="18272760" cy="647700"/>
          </a:xfrm>
          <a:prstGeom prst="rect">
            <a:avLst/>
          </a:prstGeom>
          <a:noFill/>
          <a:ln/>
        </p:spPr>
        <p:txBody>
          <a:bodyPr wrap="square" lIns="25400" tIns="25400" rIns="25400" bIns="25400" rtlCol="0" anchor="t">
            <a:normAutofit/>
          </a:bodyPr>
          <a:lstStyle/>
          <a:p>
            <a:pPr marL="0" indent="0" algn="l">
              <a:lnSpc>
                <a:spcPct val="65753"/>
              </a:lnSpc>
              <a:buNone/>
            </a:pPr>
            <a:r>
              <a:rPr lang="en-US" sz="4800" kern="0" spc="-72" dirty="0">
                <a:solidFill>
                  <a:srgbClr val="16150F"/>
                </a:solidFill>
                <a:latin typeface="Spectral" pitchFamily="34" charset="0"/>
                <a:ea typeface="Spectral" pitchFamily="34" charset="-122"/>
                <a:cs typeface="Spectral" pitchFamily="34" charset="-120"/>
              </a:rPr>
              <a:t>All in Good Time</a:t>
            </a:r>
            <a:endParaRPr lang="en-US" sz="4800" dirty="0"/>
          </a:p>
        </p:txBody>
      </p:sp>
      <p:sp>
        <p:nvSpPr>
          <p:cNvPr id="5" name="Text 3"/>
          <p:cNvSpPr/>
          <p:nvPr/>
        </p:nvSpPr>
        <p:spPr>
          <a:xfrm>
            <a:off x="838200" y="1555750"/>
            <a:ext cx="18272760" cy="252413"/>
          </a:xfrm>
          <a:prstGeom prst="rect">
            <a:avLst/>
          </a:prstGeom>
          <a:noFill/>
          <a:ln/>
        </p:spPr>
        <p:txBody>
          <a:bodyPr wrap="square" lIns="25400" tIns="25400" rIns="25400" bIns="25400" rtlCol="0" anchor="t">
            <a:normAutofit/>
          </a:bodyPr>
          <a:lstStyle/>
          <a:p>
            <a:pPr marL="0" indent="0" algn="l">
              <a:lnSpc>
                <a:spcPct val="116379"/>
              </a:lnSpc>
              <a:buNone/>
            </a:pPr>
            <a:r>
              <a:rPr lang="en-US" sz="1125" dirty="0">
                <a:solidFill>
                  <a:srgbClr val="6D6A5F"/>
                </a:solidFill>
                <a:latin typeface="IBM Plex Mono" pitchFamily="34" charset="0"/>
                <a:ea typeface="IBM Plex Mono" pitchFamily="34" charset="-122"/>
                <a:cs typeface="IBM Plex Mono" pitchFamily="34" charset="-120"/>
              </a:rPr>
              <a:t>Three channel video, sound, colour, 14′30″ · In collaboration with sound artist Hugo Flores García · 2024</a:t>
            </a:r>
            <a:endParaRPr lang="en-US" sz="1125" dirty="0"/>
          </a:p>
        </p:txBody>
      </p:sp>
      <p:sp>
        <p:nvSpPr>
          <p:cNvPr id="6" name="Shape 4"/>
          <p:cNvSpPr/>
          <p:nvPr/>
        </p:nvSpPr>
        <p:spPr>
          <a:xfrm>
            <a:off x="838200" y="1960563"/>
            <a:ext cx="16611600" cy="9525"/>
          </a:xfrm>
          <a:prstGeom prst="rect">
            <a:avLst/>
          </a:prstGeom>
          <a:solidFill>
            <a:srgbClr val="D3CFC3"/>
          </a:solidFill>
          <a:ln/>
        </p:spPr>
        <p:txBody>
          <a:bodyPr/>
          <a:lstStyle/>
          <a:p>
            <a:endParaRPr lang="en-US"/>
          </a:p>
        </p:txBody>
      </p:sp>
      <p:pic>
        <p:nvPicPr>
          <p:cNvPr id="7" name="Image 0" descr="preencoded.png"/>
          <p:cNvPicPr>
            <a:picLocks noChangeAspect="1"/>
          </p:cNvPicPr>
          <p:nvPr/>
        </p:nvPicPr>
        <p:blipFill>
          <a:blip r:embed="rId3"/>
          <a:srcRect t="4361" b="4361"/>
          <a:stretch/>
        </p:blipFill>
        <p:spPr>
          <a:xfrm>
            <a:off x="838200" y="2274888"/>
            <a:ext cx="16611600" cy="2495550"/>
          </a:xfrm>
          <a:prstGeom prst="rect">
            <a:avLst/>
          </a:prstGeom>
        </p:spPr>
      </p:pic>
      <p:sp>
        <p:nvSpPr>
          <p:cNvPr id="9" name="Text 6"/>
          <p:cNvSpPr/>
          <p:nvPr/>
        </p:nvSpPr>
        <p:spPr>
          <a:xfrm>
            <a:off x="10537120" y="5249223"/>
            <a:ext cx="6912679" cy="4205928"/>
          </a:xfrm>
          <a:prstGeom prst="rect">
            <a:avLst/>
          </a:prstGeom>
          <a:noFill/>
          <a:ln/>
        </p:spPr>
        <p:txBody>
          <a:bodyPr wrap="square" lIns="25400" tIns="25400" rIns="25400" bIns="25400" rtlCol="0" anchor="t">
            <a:normAutofit/>
          </a:bodyPr>
          <a:lstStyle/>
          <a:p>
            <a:pPr>
              <a:lnSpc>
                <a:spcPct val="134605"/>
              </a:lnSpc>
            </a:pPr>
            <a:r>
              <a:rPr lang="en-US" sz="1650" dirty="0">
                <a:solidFill>
                  <a:srgbClr val="16150F"/>
                </a:solidFill>
                <a:latin typeface="Helvetica" pitchFamily="34" charset="0"/>
                <a:ea typeface="Helvetica" pitchFamily="34" charset="-122"/>
                <a:cs typeface="Helvetica" pitchFamily="34" charset="-120"/>
              </a:rPr>
              <a:t>All in Good Time explores the continual transformation of landscape in the technological age, where 3D construction models, local spiritual practices, funerary rituals, visits to sites of natural resource extraction, and the everyday exercise routines of local residents are brought into relation through ongoing shifts between natural and constructed conditions. </a:t>
            </a:r>
          </a:p>
          <a:p>
            <a:pPr>
              <a:lnSpc>
                <a:spcPct val="134605"/>
              </a:lnSpc>
            </a:pPr>
            <a:endParaRPr lang="en-US" sz="1650" dirty="0">
              <a:solidFill>
                <a:srgbClr val="16150F"/>
              </a:solidFill>
              <a:latin typeface="Helvetica" pitchFamily="34" charset="0"/>
              <a:ea typeface="Helvetica" pitchFamily="34" charset="-122"/>
              <a:cs typeface="Helvetica" pitchFamily="34" charset="-120"/>
            </a:endParaRPr>
          </a:p>
          <a:p>
            <a:pPr>
              <a:lnSpc>
                <a:spcPct val="134605"/>
              </a:lnSpc>
            </a:pPr>
            <a:r>
              <a:rPr lang="en-US" sz="1650" dirty="0">
                <a:solidFill>
                  <a:srgbClr val="16150F"/>
                </a:solidFill>
                <a:latin typeface="Helvetica" pitchFamily="34" charset="0"/>
                <a:ea typeface="Helvetica" pitchFamily="34" charset="-122"/>
                <a:cs typeface="Helvetica" pitchFamily="34" charset="-120"/>
              </a:rPr>
              <a:t>This work from Ngọc </a:t>
            </a:r>
            <a:r>
              <a:rPr lang="en-US" sz="1650" dirty="0" err="1">
                <a:solidFill>
                  <a:srgbClr val="16150F"/>
                </a:solidFill>
                <a:latin typeface="Helvetica" pitchFamily="34" charset="0"/>
                <a:ea typeface="Helvetica" pitchFamily="34" charset="-122"/>
                <a:cs typeface="Helvetica" pitchFamily="34" charset="-120"/>
              </a:rPr>
              <a:t>Nâu</a:t>
            </a:r>
            <a:r>
              <a:rPr lang="en-US" sz="1650" dirty="0">
                <a:solidFill>
                  <a:srgbClr val="16150F"/>
                </a:solidFill>
                <a:latin typeface="Helvetica" pitchFamily="34" charset="0"/>
                <a:ea typeface="Helvetica" pitchFamily="34" charset="-122"/>
                <a:cs typeface="Helvetica" pitchFamily="34" charset="-120"/>
              </a:rPr>
              <a:t> examines the datafication of landscape, the planning of everyday life, the intersection of belief systems and technological infrastructures, and the ways in which daily practices are reshaped by extraction and development.</a:t>
            </a:r>
          </a:p>
          <a:p>
            <a:pPr>
              <a:lnSpc>
                <a:spcPct val="134605"/>
              </a:lnSpc>
            </a:pPr>
            <a:endParaRPr lang="en-US" sz="1650" dirty="0"/>
          </a:p>
        </p:txBody>
      </p:sp>
      <p:pic>
        <p:nvPicPr>
          <p:cNvPr id="10" name="Picture 9">
            <a:extLst>
              <a:ext uri="{FF2B5EF4-FFF2-40B4-BE49-F238E27FC236}">
                <a16:creationId xmlns:a16="http://schemas.microsoft.com/office/drawing/2014/main" id="{B004DD94-481C-847A-5118-A0A5B42ABE16}"/>
              </a:ext>
            </a:extLst>
          </p:cNvPr>
          <p:cNvPicPr>
            <a:picLocks noChangeAspect="1"/>
          </p:cNvPicPr>
          <p:nvPr/>
        </p:nvPicPr>
        <p:blipFill>
          <a:blip r:embed="rId4" cstate="hqprint">
            <a:extLst>
              <a:ext uri="{28A0092B-C50C-407E-A947-70E740481C1C}">
                <a14:useLocalDpi xmlns:a14="http://schemas.microsoft.com/office/drawing/2010/main"/>
              </a:ext>
            </a:extLst>
          </a:blip>
          <a:srcRect l="3883" r="5592"/>
          <a:stretch>
            <a:fillRect/>
          </a:stretch>
        </p:blipFill>
        <p:spPr>
          <a:xfrm>
            <a:off x="838200" y="5143500"/>
            <a:ext cx="9172554" cy="431165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75472-0718-3CE2-CF10-F9B5B73E7F5F}"/>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BB25C510-372E-25E2-842A-B2B4BF484670}"/>
              </a:ext>
            </a:extLst>
          </p:cNvPr>
          <p:cNvSpPr/>
          <p:nvPr/>
        </p:nvSpPr>
        <p:spPr>
          <a:xfrm>
            <a:off x="838200" y="533400"/>
            <a:ext cx="990600" cy="222250"/>
          </a:xfrm>
          <a:prstGeom prst="rect">
            <a:avLst/>
          </a:prstGeom>
          <a:noFill/>
          <a:ln/>
        </p:spPr>
        <p:txBody>
          <a:bodyPr wrap="square" lIns="25400" tIns="25400" rIns="25400" bIns="25400" rtlCol="0" anchor="t">
            <a:normAutofit/>
          </a:bodyPr>
          <a:lstStyle/>
          <a:p>
            <a:pPr marL="0" indent="0" algn="l">
              <a:buNone/>
            </a:pPr>
            <a:r>
              <a:rPr lang="en-US" sz="1125" kern="0" spc="225" dirty="0">
                <a:solidFill>
                  <a:srgbClr val="6D6A5F"/>
                </a:solidFill>
                <a:latin typeface="IBM Plex Mono" pitchFamily="34" charset="0"/>
                <a:ea typeface="IBM Plex Mono" pitchFamily="34" charset="-122"/>
                <a:cs typeface="IBM Plex Mono" pitchFamily="34" charset="-120"/>
              </a:rPr>
              <a:t>NGOC NAU</a:t>
            </a:r>
            <a:endParaRPr lang="en-US" sz="1125" dirty="0"/>
          </a:p>
        </p:txBody>
      </p:sp>
      <p:sp>
        <p:nvSpPr>
          <p:cNvPr id="3" name="Text 1">
            <a:extLst>
              <a:ext uri="{FF2B5EF4-FFF2-40B4-BE49-F238E27FC236}">
                <a16:creationId xmlns:a16="http://schemas.microsoft.com/office/drawing/2014/main" id="{9425F46E-9E66-E5FD-8157-073985C1DE40}"/>
              </a:ext>
            </a:extLst>
          </p:cNvPr>
          <p:cNvSpPr/>
          <p:nvPr/>
        </p:nvSpPr>
        <p:spPr>
          <a:xfrm>
            <a:off x="16649700" y="533400"/>
            <a:ext cx="876300" cy="222250"/>
          </a:xfrm>
          <a:prstGeom prst="rect">
            <a:avLst/>
          </a:prstGeom>
          <a:noFill/>
          <a:ln/>
        </p:spPr>
        <p:txBody>
          <a:bodyPr wrap="square" lIns="25400" tIns="25400" rIns="25400" bIns="25400" rtlCol="0" anchor="t">
            <a:normAutofit/>
          </a:bodyPr>
          <a:lstStyle/>
          <a:p>
            <a:pPr marL="0" indent="0" algn="l">
              <a:buNone/>
            </a:pPr>
            <a:r>
              <a:rPr lang="en-US" sz="1125" kern="0" spc="225" dirty="0">
                <a:solidFill>
                  <a:srgbClr val="6D6A5F"/>
                </a:solidFill>
                <a:latin typeface="IBM Plex Mono" pitchFamily="34" charset="0"/>
                <a:ea typeface="IBM Plex Mono" pitchFamily="34" charset="-122"/>
                <a:cs typeface="IBM Plex Mono" pitchFamily="34" charset="-120"/>
              </a:rPr>
              <a:t>02 / 10</a:t>
            </a:r>
            <a:endParaRPr lang="en-US" sz="1125" dirty="0"/>
          </a:p>
        </p:txBody>
      </p:sp>
      <p:sp>
        <p:nvSpPr>
          <p:cNvPr id="4" name="Text 2">
            <a:extLst>
              <a:ext uri="{FF2B5EF4-FFF2-40B4-BE49-F238E27FC236}">
                <a16:creationId xmlns:a16="http://schemas.microsoft.com/office/drawing/2014/main" id="{3DA8B41A-77C4-60D5-C856-BAFAD3898AE8}"/>
              </a:ext>
            </a:extLst>
          </p:cNvPr>
          <p:cNvSpPr/>
          <p:nvPr/>
        </p:nvSpPr>
        <p:spPr>
          <a:xfrm>
            <a:off x="838200" y="831850"/>
            <a:ext cx="18272760" cy="647700"/>
          </a:xfrm>
          <a:prstGeom prst="rect">
            <a:avLst/>
          </a:prstGeom>
          <a:noFill/>
          <a:ln/>
        </p:spPr>
        <p:txBody>
          <a:bodyPr wrap="square" lIns="25400" tIns="25400" rIns="25400" bIns="25400" rtlCol="0" anchor="t">
            <a:normAutofit/>
          </a:bodyPr>
          <a:lstStyle/>
          <a:p>
            <a:pPr marL="0" indent="0" algn="l">
              <a:lnSpc>
                <a:spcPct val="65753"/>
              </a:lnSpc>
              <a:buNone/>
            </a:pPr>
            <a:r>
              <a:rPr lang="en-US" sz="4800" kern="0" spc="-72" dirty="0">
                <a:solidFill>
                  <a:srgbClr val="16150F"/>
                </a:solidFill>
                <a:latin typeface="Spectral" pitchFamily="34" charset="0"/>
                <a:ea typeface="Spectral" pitchFamily="34" charset="-122"/>
                <a:cs typeface="Spectral" pitchFamily="34" charset="-120"/>
              </a:rPr>
              <a:t>All in Good Time</a:t>
            </a:r>
            <a:endParaRPr lang="en-US" sz="4800" dirty="0"/>
          </a:p>
        </p:txBody>
      </p:sp>
      <p:sp>
        <p:nvSpPr>
          <p:cNvPr id="5" name="Text 3">
            <a:extLst>
              <a:ext uri="{FF2B5EF4-FFF2-40B4-BE49-F238E27FC236}">
                <a16:creationId xmlns:a16="http://schemas.microsoft.com/office/drawing/2014/main" id="{3DE8C640-EF21-EE2E-577B-04855541BC8F}"/>
              </a:ext>
            </a:extLst>
          </p:cNvPr>
          <p:cNvSpPr/>
          <p:nvPr/>
        </p:nvSpPr>
        <p:spPr>
          <a:xfrm>
            <a:off x="838200" y="1555750"/>
            <a:ext cx="18272760" cy="252413"/>
          </a:xfrm>
          <a:prstGeom prst="rect">
            <a:avLst/>
          </a:prstGeom>
          <a:noFill/>
          <a:ln/>
        </p:spPr>
        <p:txBody>
          <a:bodyPr wrap="square" lIns="25400" tIns="25400" rIns="25400" bIns="25400" rtlCol="0" anchor="t">
            <a:normAutofit/>
          </a:bodyPr>
          <a:lstStyle/>
          <a:p>
            <a:pPr marL="0" indent="0" algn="l">
              <a:lnSpc>
                <a:spcPct val="116379"/>
              </a:lnSpc>
              <a:buNone/>
            </a:pPr>
            <a:r>
              <a:rPr lang="en-US" sz="1125" dirty="0">
                <a:solidFill>
                  <a:srgbClr val="6D6A5F"/>
                </a:solidFill>
                <a:latin typeface="IBM Plex Mono" pitchFamily="34" charset="0"/>
                <a:ea typeface="IBM Plex Mono" pitchFamily="34" charset="-122"/>
                <a:cs typeface="IBM Plex Mono" pitchFamily="34" charset="-120"/>
              </a:rPr>
              <a:t>Three channel video, sound, colour, 14′30″ · In collaboration with sound artist Hugo Flores García · 2024</a:t>
            </a:r>
            <a:endParaRPr lang="en-US" sz="1125" dirty="0"/>
          </a:p>
        </p:txBody>
      </p:sp>
      <p:sp>
        <p:nvSpPr>
          <p:cNvPr id="6" name="Shape 4">
            <a:extLst>
              <a:ext uri="{FF2B5EF4-FFF2-40B4-BE49-F238E27FC236}">
                <a16:creationId xmlns:a16="http://schemas.microsoft.com/office/drawing/2014/main" id="{06EDC566-CD5E-3446-AC97-3805316DABAD}"/>
              </a:ext>
            </a:extLst>
          </p:cNvPr>
          <p:cNvSpPr/>
          <p:nvPr/>
        </p:nvSpPr>
        <p:spPr>
          <a:xfrm>
            <a:off x="838200" y="1960563"/>
            <a:ext cx="16611600" cy="9525"/>
          </a:xfrm>
          <a:prstGeom prst="rect">
            <a:avLst/>
          </a:prstGeom>
          <a:solidFill>
            <a:srgbClr val="D3CFC3"/>
          </a:solidFill>
          <a:ln/>
        </p:spPr>
        <p:txBody>
          <a:bodyPr/>
          <a:lstStyle/>
          <a:p>
            <a:endParaRPr lang="en-US"/>
          </a:p>
        </p:txBody>
      </p:sp>
      <p:sp>
        <p:nvSpPr>
          <p:cNvPr id="9" name="Text 6">
            <a:extLst>
              <a:ext uri="{FF2B5EF4-FFF2-40B4-BE49-F238E27FC236}">
                <a16:creationId xmlns:a16="http://schemas.microsoft.com/office/drawing/2014/main" id="{7737019A-FE98-49AB-23D7-FEE2E1C02644}"/>
              </a:ext>
            </a:extLst>
          </p:cNvPr>
          <p:cNvSpPr/>
          <p:nvPr/>
        </p:nvSpPr>
        <p:spPr>
          <a:xfrm>
            <a:off x="10537120" y="5249223"/>
            <a:ext cx="6912679" cy="4205928"/>
          </a:xfrm>
          <a:prstGeom prst="rect">
            <a:avLst/>
          </a:prstGeom>
          <a:noFill/>
          <a:ln/>
        </p:spPr>
        <p:txBody>
          <a:bodyPr wrap="square" lIns="25400" tIns="25400" rIns="25400" bIns="25400" rtlCol="0" anchor="t">
            <a:normAutofit/>
          </a:bodyPr>
          <a:lstStyle/>
          <a:p>
            <a:pPr>
              <a:lnSpc>
                <a:spcPct val="134605"/>
              </a:lnSpc>
            </a:pPr>
            <a:r>
              <a:rPr lang="en-US" sz="1650" dirty="0">
                <a:solidFill>
                  <a:srgbClr val="16150F"/>
                </a:solidFill>
                <a:latin typeface="Helvetica" pitchFamily="34" charset="0"/>
                <a:ea typeface="Helvetica" pitchFamily="34" charset="-122"/>
                <a:cs typeface="Helvetica" pitchFamily="34" charset="-120"/>
              </a:rPr>
              <a:t>All in Good Time explores the continual transformation of landscape in the technological age, where 3D construction models, local spiritual practices, funerary rituals, visits to sites of natural resource extraction, and the everyday exercise routines of local residents are brought into relation through ongoing shifts between natural and constructed conditions. </a:t>
            </a:r>
          </a:p>
          <a:p>
            <a:pPr>
              <a:lnSpc>
                <a:spcPct val="134605"/>
              </a:lnSpc>
            </a:pPr>
            <a:endParaRPr lang="en-US" sz="1650" dirty="0">
              <a:solidFill>
                <a:srgbClr val="16150F"/>
              </a:solidFill>
              <a:latin typeface="Helvetica" pitchFamily="34" charset="0"/>
              <a:ea typeface="Helvetica" pitchFamily="34" charset="-122"/>
              <a:cs typeface="Helvetica" pitchFamily="34" charset="-120"/>
            </a:endParaRPr>
          </a:p>
          <a:p>
            <a:pPr>
              <a:lnSpc>
                <a:spcPct val="134605"/>
              </a:lnSpc>
            </a:pPr>
            <a:r>
              <a:rPr lang="en-US" sz="1650" dirty="0">
                <a:solidFill>
                  <a:srgbClr val="16150F"/>
                </a:solidFill>
                <a:latin typeface="Helvetica" pitchFamily="34" charset="0"/>
                <a:ea typeface="Helvetica" pitchFamily="34" charset="-122"/>
                <a:cs typeface="Helvetica" pitchFamily="34" charset="-120"/>
              </a:rPr>
              <a:t>This work from Ngọc </a:t>
            </a:r>
            <a:r>
              <a:rPr lang="en-US" sz="1650" dirty="0" err="1">
                <a:solidFill>
                  <a:srgbClr val="16150F"/>
                </a:solidFill>
                <a:latin typeface="Helvetica" pitchFamily="34" charset="0"/>
                <a:ea typeface="Helvetica" pitchFamily="34" charset="-122"/>
                <a:cs typeface="Helvetica" pitchFamily="34" charset="-120"/>
              </a:rPr>
              <a:t>Nâu</a:t>
            </a:r>
            <a:r>
              <a:rPr lang="en-US" sz="1650" dirty="0">
                <a:solidFill>
                  <a:srgbClr val="16150F"/>
                </a:solidFill>
                <a:latin typeface="Helvetica" pitchFamily="34" charset="0"/>
                <a:ea typeface="Helvetica" pitchFamily="34" charset="-122"/>
                <a:cs typeface="Helvetica" pitchFamily="34" charset="-120"/>
              </a:rPr>
              <a:t> examines the datafication of landscape, the planning of everyday life, the intersection of belief systems and technological infrastructures, and the ways in which daily practices are reshaped by extraction and development.</a:t>
            </a:r>
          </a:p>
          <a:p>
            <a:pPr>
              <a:lnSpc>
                <a:spcPct val="134605"/>
              </a:lnSpc>
            </a:pPr>
            <a:endParaRPr lang="en-US" sz="1650" dirty="0"/>
          </a:p>
        </p:txBody>
      </p:sp>
      <p:pic>
        <p:nvPicPr>
          <p:cNvPr id="8" name="Content Placeholder 4">
            <a:extLst>
              <a:ext uri="{FF2B5EF4-FFF2-40B4-BE49-F238E27FC236}">
                <a16:creationId xmlns:a16="http://schemas.microsoft.com/office/drawing/2014/main" id="{246840D4-A979-F48B-357C-1B239AF232BF}"/>
              </a:ext>
            </a:extLst>
          </p:cNvPr>
          <p:cNvPicPr>
            <a:picLocks noChangeAspect="1"/>
          </p:cNvPicPr>
          <p:nvPr/>
        </p:nvPicPr>
        <p:blipFill>
          <a:blip r:embed="rId3"/>
          <a:stretch>
            <a:fillRect/>
          </a:stretch>
        </p:blipFill>
        <p:spPr>
          <a:xfrm>
            <a:off x="838199" y="2228792"/>
            <a:ext cx="9065217" cy="6798913"/>
          </a:xfrm>
          <a:prstGeom prst="rect">
            <a:avLst/>
          </a:prstGeom>
        </p:spPr>
      </p:pic>
    </p:spTree>
    <p:extLst>
      <p:ext uri="{BB962C8B-B14F-4D97-AF65-F5344CB8AC3E}">
        <p14:creationId xmlns:p14="http://schemas.microsoft.com/office/powerpoint/2010/main" val="14575299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bg>
      <p:bgPr>
        <a:solidFill>
          <a:srgbClr val="F6F5F1"/>
        </a:solidFill>
        <a:effectLst/>
      </p:bgPr>
    </p:bg>
    <p:spTree>
      <p:nvGrpSpPr>
        <p:cNvPr id="1" name=""/>
        <p:cNvGrpSpPr/>
        <p:nvPr/>
      </p:nvGrpSpPr>
      <p:grpSpPr>
        <a:xfrm>
          <a:off x="0" y="0"/>
          <a:ext cx="0" cy="0"/>
          <a:chOff x="0" y="0"/>
          <a:chExt cx="0" cy="0"/>
        </a:xfrm>
      </p:grpSpPr>
      <p:sp>
        <p:nvSpPr>
          <p:cNvPr id="2" name="Text 0"/>
          <p:cNvSpPr/>
          <p:nvPr/>
        </p:nvSpPr>
        <p:spPr>
          <a:xfrm>
            <a:off x="838200" y="533400"/>
            <a:ext cx="990600" cy="222250"/>
          </a:xfrm>
          <a:prstGeom prst="rect">
            <a:avLst/>
          </a:prstGeom>
          <a:noFill/>
          <a:ln/>
        </p:spPr>
        <p:txBody>
          <a:bodyPr wrap="square" lIns="25400" tIns="25400" rIns="25400" bIns="25400" rtlCol="0" anchor="t">
            <a:normAutofit/>
          </a:bodyPr>
          <a:lstStyle/>
          <a:p>
            <a:pPr marL="0" indent="0" algn="l">
              <a:buNone/>
            </a:pPr>
            <a:r>
              <a:rPr lang="en-US" sz="1125" kern="0" spc="225" dirty="0">
                <a:solidFill>
                  <a:srgbClr val="6D6A5F"/>
                </a:solidFill>
                <a:latin typeface="IBM Plex Mono" pitchFamily="34" charset="0"/>
                <a:ea typeface="IBM Plex Mono" pitchFamily="34" charset="-122"/>
                <a:cs typeface="IBM Plex Mono" pitchFamily="34" charset="-120"/>
              </a:rPr>
              <a:t>NGOC NAU</a:t>
            </a:r>
            <a:endParaRPr lang="en-US" sz="1125" dirty="0"/>
          </a:p>
        </p:txBody>
      </p:sp>
      <p:sp>
        <p:nvSpPr>
          <p:cNvPr id="3" name="Text 1"/>
          <p:cNvSpPr/>
          <p:nvPr/>
        </p:nvSpPr>
        <p:spPr>
          <a:xfrm>
            <a:off x="16649700" y="533400"/>
            <a:ext cx="876300" cy="222250"/>
          </a:xfrm>
          <a:prstGeom prst="rect">
            <a:avLst/>
          </a:prstGeom>
          <a:noFill/>
          <a:ln/>
        </p:spPr>
        <p:txBody>
          <a:bodyPr wrap="square" lIns="25400" tIns="25400" rIns="25400" bIns="25400" rtlCol="0" anchor="t">
            <a:normAutofit/>
          </a:bodyPr>
          <a:lstStyle/>
          <a:p>
            <a:pPr marL="0" indent="0" algn="l">
              <a:buNone/>
            </a:pPr>
            <a:r>
              <a:rPr lang="en-US" sz="1125" kern="0" spc="225" dirty="0">
                <a:solidFill>
                  <a:srgbClr val="6D6A5F"/>
                </a:solidFill>
                <a:latin typeface="IBM Plex Mono" pitchFamily="34" charset="0"/>
                <a:ea typeface="IBM Plex Mono" pitchFamily="34" charset="-122"/>
                <a:cs typeface="IBM Plex Mono" pitchFamily="34" charset="-120"/>
              </a:rPr>
              <a:t>03 / 10</a:t>
            </a:r>
            <a:endParaRPr lang="en-US" sz="1125" dirty="0"/>
          </a:p>
        </p:txBody>
      </p:sp>
      <p:sp>
        <p:nvSpPr>
          <p:cNvPr id="4" name="Text 2"/>
          <p:cNvSpPr/>
          <p:nvPr/>
        </p:nvSpPr>
        <p:spPr>
          <a:xfrm>
            <a:off x="838200" y="812800"/>
            <a:ext cx="18272760" cy="582116"/>
          </a:xfrm>
          <a:prstGeom prst="rect">
            <a:avLst/>
          </a:prstGeom>
          <a:noFill/>
          <a:ln/>
        </p:spPr>
        <p:txBody>
          <a:bodyPr wrap="square" lIns="25400" tIns="25400" rIns="25400" bIns="25400" rtlCol="0" anchor="t">
            <a:normAutofit/>
          </a:bodyPr>
          <a:lstStyle/>
          <a:p>
            <a:pPr marL="0" indent="0" algn="l">
              <a:lnSpc>
                <a:spcPct val="66937"/>
              </a:lnSpc>
              <a:buNone/>
            </a:pPr>
            <a:r>
              <a:rPr lang="en-US" sz="4200" kern="0" spc="-63" dirty="0">
                <a:solidFill>
                  <a:srgbClr val="16150F"/>
                </a:solidFill>
                <a:latin typeface="Spectral" pitchFamily="34" charset="0"/>
                <a:ea typeface="Spectral" pitchFamily="34" charset="-122"/>
                <a:cs typeface="Spectral" pitchFamily="34" charset="-120"/>
              </a:rPr>
              <a:t>Virtual Reverie: Echoes of a Forgotten Utopia</a:t>
            </a:r>
            <a:endParaRPr lang="en-US" sz="4200" dirty="0"/>
          </a:p>
        </p:txBody>
      </p:sp>
      <p:sp>
        <p:nvSpPr>
          <p:cNvPr id="5" name="Text 3"/>
          <p:cNvSpPr/>
          <p:nvPr/>
        </p:nvSpPr>
        <p:spPr>
          <a:xfrm>
            <a:off x="838200" y="1452066"/>
            <a:ext cx="18272760" cy="252413"/>
          </a:xfrm>
          <a:prstGeom prst="rect">
            <a:avLst/>
          </a:prstGeom>
          <a:noFill/>
          <a:ln/>
        </p:spPr>
        <p:txBody>
          <a:bodyPr wrap="square" lIns="25400" tIns="25400" rIns="25400" bIns="25400" rtlCol="0" anchor="t">
            <a:normAutofit/>
          </a:bodyPr>
          <a:lstStyle/>
          <a:p>
            <a:pPr marL="0" indent="0" algn="l">
              <a:lnSpc>
                <a:spcPct val="116379"/>
              </a:lnSpc>
              <a:buNone/>
            </a:pPr>
            <a:r>
              <a:rPr lang="en-US" sz="1125" dirty="0">
                <a:solidFill>
                  <a:srgbClr val="6D6A5F"/>
                </a:solidFill>
                <a:latin typeface="IBM Plex Mono" pitchFamily="34" charset="0"/>
                <a:ea typeface="IBM Plex Mono" pitchFamily="34" charset="-122"/>
                <a:cs typeface="IBM Plex Mono" pitchFamily="34" charset="-120"/>
              </a:rPr>
              <a:t>Installation comprising single-channel video, colour, sound, papier-mâché projection screen, metal chains, 6′24″ · Essay “The Lenin Park in Hanoi” by Phuong Phan · 2023</a:t>
            </a:r>
            <a:endParaRPr lang="en-US" sz="1125" dirty="0"/>
          </a:p>
        </p:txBody>
      </p:sp>
      <p:sp>
        <p:nvSpPr>
          <p:cNvPr id="6" name="Shape 4"/>
          <p:cNvSpPr/>
          <p:nvPr/>
        </p:nvSpPr>
        <p:spPr>
          <a:xfrm>
            <a:off x="838200" y="1818779"/>
            <a:ext cx="16611600" cy="9525"/>
          </a:xfrm>
          <a:prstGeom prst="rect">
            <a:avLst/>
          </a:prstGeom>
          <a:solidFill>
            <a:srgbClr val="D3CFC3"/>
          </a:solidFill>
          <a:ln/>
        </p:spPr>
        <p:txBody>
          <a:bodyPr/>
          <a:lstStyle/>
          <a:p>
            <a:endParaRPr lang="en-US"/>
          </a:p>
        </p:txBody>
      </p:sp>
      <p:sp>
        <p:nvSpPr>
          <p:cNvPr id="7" name="Text 5"/>
          <p:cNvSpPr/>
          <p:nvPr/>
        </p:nvSpPr>
        <p:spPr>
          <a:xfrm>
            <a:off x="838200" y="2114054"/>
            <a:ext cx="5297805" cy="7677646"/>
          </a:xfrm>
          <a:prstGeom prst="rect">
            <a:avLst/>
          </a:prstGeom>
          <a:noFill/>
          <a:ln/>
        </p:spPr>
        <p:txBody>
          <a:bodyPr wrap="square" lIns="25400" tIns="25400" rIns="25400" bIns="25400" rtlCol="0" anchor="t">
            <a:normAutofit/>
          </a:bodyPr>
          <a:lstStyle/>
          <a:p>
            <a:pPr marL="0" indent="0" algn="l">
              <a:lnSpc>
                <a:spcPct val="136455"/>
              </a:lnSpc>
              <a:buNone/>
            </a:pPr>
            <a:r>
              <a:rPr lang="en-US" sz="1650" dirty="0">
                <a:solidFill>
                  <a:srgbClr val="16150F"/>
                </a:solidFill>
                <a:latin typeface="Helvetica" pitchFamily="34" charset="0"/>
                <a:ea typeface="Helvetica" pitchFamily="34" charset="-122"/>
                <a:cs typeface="Helvetica" pitchFamily="34" charset="-120"/>
              </a:rPr>
              <a:t>Virtual Reverie: Echoes of a Forgotten Utopia is a video installation exploring contemporary life through the remnants of socialist architecture and monuments. Using CGI, the work reconstructs the Vietnam–Soviet Friendship Palace of Culture and Labour in Hanoi as a stage for five hip-hop dancers, who move between historical memory and the present. It also incorporates a 3D scan of a Lenin statue once erected in Vilnius, Lithuania, whose removal in 1991 symbolised the collapse of socialism and the restoration of independence. Through the dancers’ interactions with these reconstructed sites and objects, the work reflects on how historical ideologies and memories are transformed within contemporary landscapes. The projection is presented on a textured papier-mâché screen inspired by traditional Vietnamese mask-making techniques. The installation is accompanied by an essay, Lenin Park (2023), by Berlin-based Vietnamese researcher and writer Phuong Phan.</a:t>
            </a:r>
            <a:endParaRPr lang="en-US" sz="1650" dirty="0"/>
          </a:p>
        </p:txBody>
      </p:sp>
      <p:pic>
        <p:nvPicPr>
          <p:cNvPr id="8" name="Image 0" descr="preencoded.png"/>
          <p:cNvPicPr>
            <a:picLocks noChangeAspect="1"/>
          </p:cNvPicPr>
          <p:nvPr/>
        </p:nvPicPr>
        <p:blipFill>
          <a:blip r:embed="rId3"/>
          <a:srcRect t="15391" b="15391"/>
          <a:stretch/>
        </p:blipFill>
        <p:spPr>
          <a:xfrm>
            <a:off x="6477000" y="2114054"/>
            <a:ext cx="10972800" cy="5067796"/>
          </a:xfrm>
          <a:prstGeom prst="rect">
            <a:avLst/>
          </a:prstGeom>
        </p:spPr>
      </p:pic>
      <p:pic>
        <p:nvPicPr>
          <p:cNvPr id="9" name="Image 1" descr="preencoded.png"/>
          <p:cNvPicPr>
            <a:picLocks noChangeAspect="1"/>
          </p:cNvPicPr>
          <p:nvPr/>
        </p:nvPicPr>
        <p:blipFill>
          <a:blip r:embed="rId4"/>
          <a:srcRect/>
          <a:stretch/>
        </p:blipFill>
        <p:spPr>
          <a:xfrm>
            <a:off x="6477000" y="7372350"/>
            <a:ext cx="5084736" cy="2862597"/>
          </a:xfrm>
          <a:prstGeom prst="rect">
            <a:avLst/>
          </a:prstGeom>
        </p:spPr>
      </p:pic>
      <p:pic>
        <p:nvPicPr>
          <p:cNvPr id="10" name="Image 2" descr="preencoded.png"/>
          <p:cNvPicPr>
            <a:picLocks noChangeAspect="1"/>
          </p:cNvPicPr>
          <p:nvPr/>
        </p:nvPicPr>
        <p:blipFill>
          <a:blip r:embed="rId5"/>
          <a:srcRect l="78" r="78"/>
          <a:stretch/>
        </p:blipFill>
        <p:spPr>
          <a:xfrm>
            <a:off x="12365064" y="7372350"/>
            <a:ext cx="5084736" cy="2862597"/>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bg>
      <p:bgPr>
        <a:solidFill>
          <a:srgbClr val="F6F5F1"/>
        </a:solidFill>
        <a:effectLst/>
      </p:bgPr>
    </p:bg>
    <p:spTree>
      <p:nvGrpSpPr>
        <p:cNvPr id="1" name=""/>
        <p:cNvGrpSpPr/>
        <p:nvPr/>
      </p:nvGrpSpPr>
      <p:grpSpPr>
        <a:xfrm>
          <a:off x="0" y="0"/>
          <a:ext cx="0" cy="0"/>
          <a:chOff x="0" y="0"/>
          <a:chExt cx="0" cy="0"/>
        </a:xfrm>
      </p:grpSpPr>
      <p:sp>
        <p:nvSpPr>
          <p:cNvPr id="2" name="Text 0"/>
          <p:cNvSpPr/>
          <p:nvPr/>
        </p:nvSpPr>
        <p:spPr>
          <a:xfrm>
            <a:off x="838200" y="533400"/>
            <a:ext cx="990600" cy="222250"/>
          </a:xfrm>
          <a:prstGeom prst="rect">
            <a:avLst/>
          </a:prstGeom>
          <a:noFill/>
          <a:ln/>
        </p:spPr>
        <p:txBody>
          <a:bodyPr wrap="square" lIns="25400" tIns="25400" rIns="25400" bIns="25400" rtlCol="0" anchor="t">
            <a:normAutofit/>
          </a:bodyPr>
          <a:lstStyle/>
          <a:p>
            <a:pPr marL="0" indent="0" algn="l">
              <a:buNone/>
            </a:pPr>
            <a:r>
              <a:rPr lang="en-US" sz="1125" kern="0" spc="225" dirty="0">
                <a:solidFill>
                  <a:srgbClr val="6D6A5F"/>
                </a:solidFill>
                <a:latin typeface="IBM Plex Mono" pitchFamily="34" charset="0"/>
                <a:ea typeface="IBM Plex Mono" pitchFamily="34" charset="-122"/>
                <a:cs typeface="IBM Plex Mono" pitchFamily="34" charset="-120"/>
              </a:rPr>
              <a:t>NGOC NAU</a:t>
            </a:r>
            <a:endParaRPr lang="en-US" sz="1125" dirty="0"/>
          </a:p>
        </p:txBody>
      </p:sp>
      <p:sp>
        <p:nvSpPr>
          <p:cNvPr id="3" name="Text 1"/>
          <p:cNvSpPr/>
          <p:nvPr/>
        </p:nvSpPr>
        <p:spPr>
          <a:xfrm>
            <a:off x="16649700" y="533400"/>
            <a:ext cx="876300" cy="222250"/>
          </a:xfrm>
          <a:prstGeom prst="rect">
            <a:avLst/>
          </a:prstGeom>
          <a:noFill/>
          <a:ln/>
        </p:spPr>
        <p:txBody>
          <a:bodyPr wrap="square" lIns="25400" tIns="25400" rIns="25400" bIns="25400" rtlCol="0" anchor="t">
            <a:normAutofit/>
          </a:bodyPr>
          <a:lstStyle/>
          <a:p>
            <a:pPr marL="0" indent="0" algn="l">
              <a:buNone/>
            </a:pPr>
            <a:r>
              <a:rPr lang="en-US" sz="1125" kern="0" spc="225" dirty="0">
                <a:solidFill>
                  <a:srgbClr val="6D6A5F"/>
                </a:solidFill>
                <a:latin typeface="IBM Plex Mono" pitchFamily="34" charset="0"/>
                <a:ea typeface="IBM Plex Mono" pitchFamily="34" charset="-122"/>
                <a:cs typeface="IBM Plex Mono" pitchFamily="34" charset="-120"/>
              </a:rPr>
              <a:t>04 / 10</a:t>
            </a:r>
            <a:endParaRPr lang="en-US" sz="1125" dirty="0"/>
          </a:p>
        </p:txBody>
      </p:sp>
      <p:sp>
        <p:nvSpPr>
          <p:cNvPr id="4" name="Text 2"/>
          <p:cNvSpPr/>
          <p:nvPr/>
        </p:nvSpPr>
        <p:spPr>
          <a:xfrm>
            <a:off x="838200" y="812800"/>
            <a:ext cx="18272760" cy="647700"/>
          </a:xfrm>
          <a:prstGeom prst="rect">
            <a:avLst/>
          </a:prstGeom>
          <a:noFill/>
          <a:ln/>
        </p:spPr>
        <p:txBody>
          <a:bodyPr wrap="square" lIns="25400" tIns="25400" rIns="25400" bIns="25400" rtlCol="0" anchor="t">
            <a:normAutofit/>
          </a:bodyPr>
          <a:lstStyle/>
          <a:p>
            <a:pPr marL="0" indent="0" algn="l">
              <a:lnSpc>
                <a:spcPct val="65753"/>
              </a:lnSpc>
              <a:buNone/>
            </a:pPr>
            <a:r>
              <a:rPr lang="en-US" sz="4800" kern="0" spc="-72" dirty="0">
                <a:solidFill>
                  <a:srgbClr val="16150F"/>
                </a:solidFill>
                <a:latin typeface="Spectral" pitchFamily="34" charset="0"/>
                <a:ea typeface="Spectral" pitchFamily="34" charset="-122"/>
                <a:cs typeface="Spectral" pitchFamily="34" charset="-120"/>
              </a:rPr>
              <a:t>Ritual Objects 1</a:t>
            </a:r>
            <a:endParaRPr lang="en-US" sz="4800" dirty="0"/>
          </a:p>
        </p:txBody>
      </p:sp>
      <p:sp>
        <p:nvSpPr>
          <p:cNvPr id="5" name="Text 3"/>
          <p:cNvSpPr/>
          <p:nvPr/>
        </p:nvSpPr>
        <p:spPr>
          <a:xfrm>
            <a:off x="838200" y="1517650"/>
            <a:ext cx="18272760" cy="252413"/>
          </a:xfrm>
          <a:prstGeom prst="rect">
            <a:avLst/>
          </a:prstGeom>
          <a:noFill/>
          <a:ln/>
        </p:spPr>
        <p:txBody>
          <a:bodyPr wrap="square" lIns="25400" tIns="25400" rIns="25400" bIns="25400" rtlCol="0" anchor="t">
            <a:normAutofit/>
          </a:bodyPr>
          <a:lstStyle/>
          <a:p>
            <a:pPr marL="0" indent="0" algn="l">
              <a:lnSpc>
                <a:spcPct val="116379"/>
              </a:lnSpc>
              <a:buNone/>
            </a:pPr>
            <a:r>
              <a:rPr lang="en-US" sz="1125" dirty="0">
                <a:solidFill>
                  <a:srgbClr val="6D6A5F"/>
                </a:solidFill>
                <a:latin typeface="IBM Plex Mono" pitchFamily="34" charset="0"/>
                <a:ea typeface="IBM Plex Mono" pitchFamily="34" charset="-122"/>
                <a:cs typeface="IBM Plex Mono" pitchFamily="34" charset="-120"/>
              </a:rPr>
              <a:t>Sculptural single channel video installation · HD, colour, sound; found handkerchiefs, mirror, digital prints on decal · Installed dimensions variable · 2022</a:t>
            </a:r>
            <a:endParaRPr lang="en-US" sz="1125" dirty="0"/>
          </a:p>
        </p:txBody>
      </p:sp>
      <p:sp>
        <p:nvSpPr>
          <p:cNvPr id="6" name="Shape 4"/>
          <p:cNvSpPr/>
          <p:nvPr/>
        </p:nvSpPr>
        <p:spPr>
          <a:xfrm>
            <a:off x="838200" y="1884363"/>
            <a:ext cx="16611600" cy="9525"/>
          </a:xfrm>
          <a:prstGeom prst="rect">
            <a:avLst/>
          </a:prstGeom>
          <a:solidFill>
            <a:srgbClr val="D3CFC3"/>
          </a:solidFill>
          <a:ln/>
        </p:spPr>
        <p:txBody>
          <a:bodyPr/>
          <a:lstStyle/>
          <a:p>
            <a:endParaRPr lang="en-US"/>
          </a:p>
        </p:txBody>
      </p:sp>
      <p:sp>
        <p:nvSpPr>
          <p:cNvPr id="7" name="Text 5"/>
          <p:cNvSpPr/>
          <p:nvPr/>
        </p:nvSpPr>
        <p:spPr>
          <a:xfrm>
            <a:off x="838200" y="2179637"/>
            <a:ext cx="16611600" cy="2963863"/>
          </a:xfrm>
          <a:prstGeom prst="rect">
            <a:avLst/>
          </a:prstGeom>
          <a:noFill/>
          <a:ln/>
        </p:spPr>
        <p:txBody>
          <a:bodyPr wrap="square" lIns="25400" tIns="25400" rIns="25400" bIns="25400" rtlCol="0" anchor="t">
            <a:normAutofit/>
          </a:bodyPr>
          <a:lstStyle/>
          <a:p>
            <a:pPr marL="0" indent="0" algn="l">
              <a:lnSpc>
                <a:spcPct val="136216"/>
              </a:lnSpc>
              <a:buNone/>
            </a:pPr>
            <a:r>
              <a:rPr lang="en-US" sz="1575" dirty="0">
                <a:solidFill>
                  <a:srgbClr val="16150F"/>
                </a:solidFill>
                <a:latin typeface="Helvetica" pitchFamily="34" charset="0"/>
                <a:ea typeface="Helvetica" pitchFamily="34" charset="-122"/>
                <a:cs typeface="Helvetica" pitchFamily="34" charset="-120"/>
              </a:rPr>
              <a:t>This artwork results from the combination of ritual objects, video footages as well as open source content that the artist encountered and gathered through out her creative process. Overall, most of the raw material used for this video comes from public spaces, either physical such as the Hau Dong ritual ceremony, or virtual from social media and digital platform. In 2014, Samsung corporation started to build a factory complex next to the artist’s grandparents’ land in Thai Nguyen. Considered as one of the biggest factories in Southeast Asia, it has modified not only the landscape but also the locals’ living condition. The whole area is under the Vietnamese government’s overall plan to transform the town into one of its centers for technology production.</a:t>
            </a:r>
          </a:p>
          <a:p>
            <a:pPr marL="0" indent="0" algn="l">
              <a:lnSpc>
                <a:spcPct val="136216"/>
              </a:lnSpc>
              <a:buNone/>
            </a:pPr>
            <a:endParaRPr lang="en-US" sz="1575" dirty="0">
              <a:solidFill>
                <a:srgbClr val="16150F"/>
              </a:solidFill>
              <a:latin typeface="Helvetica" pitchFamily="34" charset="0"/>
              <a:cs typeface="Helvetica" pitchFamily="34" charset="-120"/>
            </a:endParaRPr>
          </a:p>
          <a:p>
            <a:pPr>
              <a:lnSpc>
                <a:spcPct val="136216"/>
              </a:lnSpc>
            </a:pPr>
            <a:r>
              <a:rPr lang="en-US" sz="1575" dirty="0">
                <a:solidFill>
                  <a:srgbClr val="16150F"/>
                </a:solidFill>
                <a:latin typeface="Helvetica" pitchFamily="34" charset="0"/>
                <a:ea typeface="Helvetica" pitchFamily="34" charset="-122"/>
                <a:cs typeface="Helvetica" pitchFamily="34" charset="-120"/>
              </a:rPr>
              <a:t>Meanwhile, in that ever-changing site remain the locals’ reserved sites for ritual practices of Mother Goddess serving their spiritual belief. This tradition has been their form of reminiscing the past as well as expression of hope to be protected by gods. This artwork draws elements from the ceremonies with the intention to present the events that had happened since the presence of Samsung’s intervention through the use of light from reflective material.</a:t>
            </a:r>
            <a:endParaRPr lang="en-US" sz="1575" dirty="0"/>
          </a:p>
        </p:txBody>
      </p:sp>
      <p:pic>
        <p:nvPicPr>
          <p:cNvPr id="9" name="Image 0" descr="preencoded.png"/>
          <p:cNvPicPr>
            <a:picLocks noChangeAspect="1"/>
          </p:cNvPicPr>
          <p:nvPr/>
        </p:nvPicPr>
        <p:blipFill>
          <a:blip r:embed="rId3"/>
          <a:srcRect l="2722" t="18540" r="9244"/>
          <a:stretch>
            <a:fillRect/>
          </a:stretch>
        </p:blipFill>
        <p:spPr>
          <a:xfrm>
            <a:off x="8521700" y="5429249"/>
            <a:ext cx="8780735" cy="4572000"/>
          </a:xfrm>
          <a:prstGeom prst="rect">
            <a:avLst/>
          </a:prstGeom>
        </p:spPr>
      </p:pic>
      <p:pic>
        <p:nvPicPr>
          <p:cNvPr id="10" name="Image 1" descr="preencoded.png"/>
          <p:cNvPicPr>
            <a:picLocks noChangeAspect="1"/>
          </p:cNvPicPr>
          <p:nvPr/>
        </p:nvPicPr>
        <p:blipFill>
          <a:blip r:embed="rId4"/>
          <a:srcRect l="1600" r="1600"/>
          <a:stretch/>
        </p:blipFill>
        <p:spPr>
          <a:xfrm>
            <a:off x="838200" y="5429249"/>
            <a:ext cx="6622946" cy="4572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bg>
      <p:bgPr>
        <a:solidFill>
          <a:srgbClr val="F6F5F1"/>
        </a:solidFill>
        <a:effectLst/>
      </p:bgPr>
    </p:bg>
    <p:spTree>
      <p:nvGrpSpPr>
        <p:cNvPr id="1" name=""/>
        <p:cNvGrpSpPr/>
        <p:nvPr/>
      </p:nvGrpSpPr>
      <p:grpSpPr>
        <a:xfrm>
          <a:off x="0" y="0"/>
          <a:ext cx="0" cy="0"/>
          <a:chOff x="0" y="0"/>
          <a:chExt cx="0" cy="0"/>
        </a:xfrm>
      </p:grpSpPr>
      <p:sp>
        <p:nvSpPr>
          <p:cNvPr id="2" name="Text 0"/>
          <p:cNvSpPr/>
          <p:nvPr/>
        </p:nvSpPr>
        <p:spPr>
          <a:xfrm>
            <a:off x="838200" y="533400"/>
            <a:ext cx="990600" cy="222250"/>
          </a:xfrm>
          <a:prstGeom prst="rect">
            <a:avLst/>
          </a:prstGeom>
          <a:noFill/>
          <a:ln/>
        </p:spPr>
        <p:txBody>
          <a:bodyPr wrap="square" lIns="25400" tIns="25400" rIns="25400" bIns="25400" rtlCol="0" anchor="t">
            <a:normAutofit/>
          </a:bodyPr>
          <a:lstStyle/>
          <a:p>
            <a:pPr marL="0" indent="0" algn="l">
              <a:buNone/>
            </a:pPr>
            <a:r>
              <a:rPr lang="en-US" sz="1125" kern="0" spc="225" dirty="0">
                <a:solidFill>
                  <a:srgbClr val="6D6A5F"/>
                </a:solidFill>
                <a:latin typeface="IBM Plex Mono" pitchFamily="34" charset="0"/>
                <a:ea typeface="IBM Plex Mono" pitchFamily="34" charset="-122"/>
                <a:cs typeface="IBM Plex Mono" pitchFamily="34" charset="-120"/>
              </a:rPr>
              <a:t>NGOC NAU</a:t>
            </a:r>
            <a:endParaRPr lang="en-US" sz="1125" dirty="0"/>
          </a:p>
        </p:txBody>
      </p:sp>
      <p:sp>
        <p:nvSpPr>
          <p:cNvPr id="3" name="Text 1"/>
          <p:cNvSpPr/>
          <p:nvPr/>
        </p:nvSpPr>
        <p:spPr>
          <a:xfrm>
            <a:off x="16649700" y="533400"/>
            <a:ext cx="876300" cy="222250"/>
          </a:xfrm>
          <a:prstGeom prst="rect">
            <a:avLst/>
          </a:prstGeom>
          <a:noFill/>
          <a:ln/>
        </p:spPr>
        <p:txBody>
          <a:bodyPr wrap="square" lIns="25400" tIns="25400" rIns="25400" bIns="25400" rtlCol="0" anchor="t">
            <a:normAutofit/>
          </a:bodyPr>
          <a:lstStyle/>
          <a:p>
            <a:pPr marL="0" indent="0" algn="l">
              <a:buNone/>
            </a:pPr>
            <a:r>
              <a:rPr lang="en-US" sz="1125" kern="0" spc="225" dirty="0">
                <a:solidFill>
                  <a:srgbClr val="6D6A5F"/>
                </a:solidFill>
                <a:latin typeface="IBM Plex Mono" pitchFamily="34" charset="0"/>
                <a:ea typeface="IBM Plex Mono" pitchFamily="34" charset="-122"/>
                <a:cs typeface="IBM Plex Mono" pitchFamily="34" charset="-120"/>
              </a:rPr>
              <a:t>05 / 10</a:t>
            </a:r>
            <a:endParaRPr lang="en-US" sz="1125" dirty="0"/>
          </a:p>
        </p:txBody>
      </p:sp>
      <p:sp>
        <p:nvSpPr>
          <p:cNvPr id="4" name="Text 2"/>
          <p:cNvSpPr/>
          <p:nvPr/>
        </p:nvSpPr>
        <p:spPr>
          <a:xfrm>
            <a:off x="838200" y="831850"/>
            <a:ext cx="18272760" cy="647700"/>
          </a:xfrm>
          <a:prstGeom prst="rect">
            <a:avLst/>
          </a:prstGeom>
          <a:noFill/>
          <a:ln/>
        </p:spPr>
        <p:txBody>
          <a:bodyPr wrap="square" lIns="25400" tIns="25400" rIns="25400" bIns="25400" rtlCol="0" anchor="t">
            <a:normAutofit/>
          </a:bodyPr>
          <a:lstStyle/>
          <a:p>
            <a:pPr marL="0" indent="0" algn="l">
              <a:lnSpc>
                <a:spcPct val="65753"/>
              </a:lnSpc>
              <a:buNone/>
            </a:pPr>
            <a:r>
              <a:rPr lang="en-US" sz="4800" kern="0" spc="-72" dirty="0">
                <a:solidFill>
                  <a:srgbClr val="16150F"/>
                </a:solidFill>
                <a:latin typeface="Spectral" pitchFamily="34" charset="0"/>
                <a:ea typeface="Spectral" pitchFamily="34" charset="-122"/>
                <a:cs typeface="Spectral" pitchFamily="34" charset="-120"/>
              </a:rPr>
              <a:t>The Silent Nights </a:t>
            </a:r>
            <a:r>
              <a:rPr lang="en-US" sz="2550" kern="0" spc="-72" dirty="0">
                <a:solidFill>
                  <a:srgbClr val="6D6A5F"/>
                </a:solidFill>
                <a:latin typeface="Spectral" pitchFamily="34" charset="0"/>
                <a:ea typeface="Spectral" pitchFamily="34" charset="-122"/>
                <a:cs typeface="Spectral" pitchFamily="34" charset="-120"/>
              </a:rPr>
              <a:t>(series of 7)</a:t>
            </a:r>
            <a:endParaRPr lang="en-US" sz="4800" dirty="0"/>
          </a:p>
        </p:txBody>
      </p:sp>
      <p:sp>
        <p:nvSpPr>
          <p:cNvPr id="5" name="Text 3"/>
          <p:cNvSpPr/>
          <p:nvPr/>
        </p:nvSpPr>
        <p:spPr>
          <a:xfrm>
            <a:off x="838200" y="1555750"/>
            <a:ext cx="18272760" cy="252413"/>
          </a:xfrm>
          <a:prstGeom prst="rect">
            <a:avLst/>
          </a:prstGeom>
          <a:noFill/>
          <a:ln/>
        </p:spPr>
        <p:txBody>
          <a:bodyPr wrap="square" lIns="25400" tIns="25400" rIns="25400" bIns="25400" rtlCol="0" anchor="t">
            <a:normAutofit/>
          </a:bodyPr>
          <a:lstStyle/>
          <a:p>
            <a:pPr marL="0" indent="0" algn="l">
              <a:lnSpc>
                <a:spcPct val="116379"/>
              </a:lnSpc>
              <a:buNone/>
            </a:pPr>
            <a:r>
              <a:rPr lang="en-US" sz="1125" dirty="0">
                <a:solidFill>
                  <a:srgbClr val="6D6A5F"/>
                </a:solidFill>
                <a:latin typeface="IBM Plex Mono" pitchFamily="34" charset="0"/>
                <a:ea typeface="IBM Plex Mono" pitchFamily="34" charset="-122"/>
                <a:cs typeface="IBM Plex Mono" pitchFamily="34" charset="-120"/>
              </a:rPr>
              <a:t>Photograph printed on acrylic sheet, ironwood · 130 × 50 × 2,8 cm / 6 and 60 × 86 × 2,8 cm / 1 · 2021</a:t>
            </a:r>
            <a:endParaRPr lang="en-US" sz="1125" dirty="0"/>
          </a:p>
        </p:txBody>
      </p:sp>
      <p:sp>
        <p:nvSpPr>
          <p:cNvPr id="6" name="Shape 4"/>
          <p:cNvSpPr/>
          <p:nvPr/>
        </p:nvSpPr>
        <p:spPr>
          <a:xfrm>
            <a:off x="838200" y="1960563"/>
            <a:ext cx="16611600" cy="9525"/>
          </a:xfrm>
          <a:prstGeom prst="rect">
            <a:avLst/>
          </a:prstGeom>
          <a:solidFill>
            <a:srgbClr val="D3CFC3"/>
          </a:solidFill>
          <a:ln/>
        </p:spPr>
        <p:txBody>
          <a:bodyPr/>
          <a:lstStyle/>
          <a:p>
            <a:endParaRPr lang="en-US"/>
          </a:p>
        </p:txBody>
      </p:sp>
      <p:pic>
        <p:nvPicPr>
          <p:cNvPr id="7" name="Image 0" descr="preencoded.png"/>
          <p:cNvPicPr>
            <a:picLocks noChangeAspect="1"/>
          </p:cNvPicPr>
          <p:nvPr/>
        </p:nvPicPr>
        <p:blipFill>
          <a:blip r:embed="rId3"/>
          <a:srcRect/>
          <a:stretch/>
        </p:blipFill>
        <p:spPr>
          <a:xfrm>
            <a:off x="838200" y="2274888"/>
            <a:ext cx="10172700" cy="7624465"/>
          </a:xfrm>
          <a:prstGeom prst="rect">
            <a:avLst/>
          </a:prstGeom>
        </p:spPr>
      </p:pic>
      <p:sp>
        <p:nvSpPr>
          <p:cNvPr id="8" name="Text 5"/>
          <p:cNvSpPr/>
          <p:nvPr/>
        </p:nvSpPr>
        <p:spPr>
          <a:xfrm>
            <a:off x="11544300" y="2274888"/>
            <a:ext cx="6082665" cy="2597944"/>
          </a:xfrm>
          <a:prstGeom prst="rect">
            <a:avLst/>
          </a:prstGeom>
          <a:noFill/>
          <a:ln/>
        </p:spPr>
        <p:txBody>
          <a:bodyPr wrap="square" lIns="25400" tIns="25400" rIns="25400" bIns="25400" rtlCol="0" anchor="t">
            <a:normAutofit/>
          </a:bodyPr>
          <a:lstStyle/>
          <a:p>
            <a:pPr marL="0" indent="0" algn="l">
              <a:lnSpc>
                <a:spcPct val="136216"/>
              </a:lnSpc>
              <a:buNone/>
            </a:pPr>
            <a:r>
              <a:rPr lang="en-US" sz="1575" dirty="0">
                <a:solidFill>
                  <a:srgbClr val="16150F"/>
                </a:solidFill>
                <a:latin typeface="Helvetica" pitchFamily="34" charset="0"/>
                <a:ea typeface="Helvetica" pitchFamily="34" charset="-122"/>
                <a:cs typeface="Helvetica" pitchFamily="34" charset="-120"/>
              </a:rPr>
              <a:t>The Silent Nights is a series of 7 photograph lightboxes inspired by stories of the artist’s mother. It is about people’s life in the ’60s, after evacuating from Hanoi capital to Thai Nguyen province when the US invaded the North. Those stories depict the way people integrated the nature, and how they transformed and absorbed it for survival needs. The story of an individual as well as the story of a collective. Ngoc Nau’s work constantly jumps from past to present.</a:t>
            </a:r>
            <a:endParaRPr lang="en-US" sz="1575" dirty="0"/>
          </a:p>
        </p:txBody>
      </p:sp>
      <p:pic>
        <p:nvPicPr>
          <p:cNvPr id="9" name="Image 1" descr="preencoded.png"/>
          <p:cNvPicPr>
            <a:picLocks noChangeAspect="1"/>
          </p:cNvPicPr>
          <p:nvPr/>
        </p:nvPicPr>
        <p:blipFill>
          <a:blip r:embed="rId4"/>
          <a:srcRect l="29390" r="29390"/>
          <a:stretch/>
        </p:blipFill>
        <p:spPr>
          <a:xfrm>
            <a:off x="11544300" y="5120482"/>
            <a:ext cx="5905500" cy="477887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FA48B3-88D2-2301-72C0-DC807426461F}"/>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699875F4-E41E-18F1-BB47-9B7EBE3D10BB}"/>
              </a:ext>
            </a:extLst>
          </p:cNvPr>
          <p:cNvSpPr/>
          <p:nvPr/>
        </p:nvSpPr>
        <p:spPr>
          <a:xfrm>
            <a:off x="838200" y="533400"/>
            <a:ext cx="990600" cy="222250"/>
          </a:xfrm>
          <a:prstGeom prst="rect">
            <a:avLst/>
          </a:prstGeom>
          <a:noFill/>
          <a:ln/>
        </p:spPr>
        <p:txBody>
          <a:bodyPr wrap="square" lIns="25400" tIns="25400" rIns="25400" bIns="25400" rtlCol="0" anchor="t">
            <a:normAutofit/>
          </a:bodyPr>
          <a:lstStyle/>
          <a:p>
            <a:pPr marL="0" indent="0" algn="l">
              <a:buNone/>
            </a:pPr>
            <a:r>
              <a:rPr lang="en-US" sz="1125" kern="0" spc="225" dirty="0">
                <a:solidFill>
                  <a:srgbClr val="6D6A5F"/>
                </a:solidFill>
                <a:latin typeface="IBM Plex Mono" pitchFamily="34" charset="0"/>
                <a:ea typeface="IBM Plex Mono" pitchFamily="34" charset="-122"/>
                <a:cs typeface="IBM Plex Mono" pitchFamily="34" charset="-120"/>
              </a:rPr>
              <a:t>NGOC NAU</a:t>
            </a:r>
            <a:endParaRPr lang="en-US" sz="1125" dirty="0"/>
          </a:p>
        </p:txBody>
      </p:sp>
      <p:sp>
        <p:nvSpPr>
          <p:cNvPr id="3" name="Text 1">
            <a:extLst>
              <a:ext uri="{FF2B5EF4-FFF2-40B4-BE49-F238E27FC236}">
                <a16:creationId xmlns:a16="http://schemas.microsoft.com/office/drawing/2014/main" id="{E9E0698F-7FF5-C945-BC3A-2363AAB2B75C}"/>
              </a:ext>
            </a:extLst>
          </p:cNvPr>
          <p:cNvSpPr/>
          <p:nvPr/>
        </p:nvSpPr>
        <p:spPr>
          <a:xfrm>
            <a:off x="16649700" y="533400"/>
            <a:ext cx="876300" cy="222250"/>
          </a:xfrm>
          <a:prstGeom prst="rect">
            <a:avLst/>
          </a:prstGeom>
          <a:noFill/>
          <a:ln/>
        </p:spPr>
        <p:txBody>
          <a:bodyPr wrap="square" lIns="25400" tIns="25400" rIns="25400" bIns="25400" rtlCol="0" anchor="t">
            <a:normAutofit/>
          </a:bodyPr>
          <a:lstStyle/>
          <a:p>
            <a:pPr marL="0" indent="0" algn="l">
              <a:buNone/>
            </a:pPr>
            <a:r>
              <a:rPr lang="en-US" sz="1125" kern="0" spc="225" dirty="0">
                <a:solidFill>
                  <a:srgbClr val="6D6A5F"/>
                </a:solidFill>
                <a:latin typeface="IBM Plex Mono" pitchFamily="34" charset="0"/>
                <a:ea typeface="IBM Plex Mono" pitchFamily="34" charset="-122"/>
                <a:cs typeface="IBM Plex Mono" pitchFamily="34" charset="-120"/>
              </a:rPr>
              <a:t>05 / 10</a:t>
            </a:r>
            <a:endParaRPr lang="en-US" sz="1125" dirty="0"/>
          </a:p>
        </p:txBody>
      </p:sp>
      <p:sp>
        <p:nvSpPr>
          <p:cNvPr id="4" name="Text 2">
            <a:extLst>
              <a:ext uri="{FF2B5EF4-FFF2-40B4-BE49-F238E27FC236}">
                <a16:creationId xmlns:a16="http://schemas.microsoft.com/office/drawing/2014/main" id="{99F868A0-9B77-127C-9637-384CA7C742C8}"/>
              </a:ext>
            </a:extLst>
          </p:cNvPr>
          <p:cNvSpPr/>
          <p:nvPr/>
        </p:nvSpPr>
        <p:spPr>
          <a:xfrm>
            <a:off x="838200" y="831850"/>
            <a:ext cx="18272760" cy="647700"/>
          </a:xfrm>
          <a:prstGeom prst="rect">
            <a:avLst/>
          </a:prstGeom>
          <a:noFill/>
          <a:ln/>
        </p:spPr>
        <p:txBody>
          <a:bodyPr wrap="square" lIns="25400" tIns="25400" rIns="25400" bIns="25400" rtlCol="0" anchor="t">
            <a:normAutofit/>
          </a:bodyPr>
          <a:lstStyle/>
          <a:p>
            <a:pPr marL="0" indent="0" algn="l">
              <a:lnSpc>
                <a:spcPct val="65753"/>
              </a:lnSpc>
              <a:buNone/>
            </a:pPr>
            <a:r>
              <a:rPr lang="en-US" sz="4800" kern="0" spc="-72" dirty="0">
                <a:solidFill>
                  <a:srgbClr val="16150F"/>
                </a:solidFill>
                <a:latin typeface="Spectral" pitchFamily="34" charset="0"/>
                <a:ea typeface="Spectral" pitchFamily="34" charset="-122"/>
                <a:cs typeface="Spectral" pitchFamily="34" charset="-120"/>
              </a:rPr>
              <a:t>The Silent Nights </a:t>
            </a:r>
            <a:r>
              <a:rPr lang="en-US" sz="2550" kern="0" spc="-72" dirty="0">
                <a:solidFill>
                  <a:srgbClr val="6D6A5F"/>
                </a:solidFill>
                <a:latin typeface="Spectral" pitchFamily="34" charset="0"/>
                <a:ea typeface="Spectral" pitchFamily="34" charset="-122"/>
                <a:cs typeface="Spectral" pitchFamily="34" charset="-120"/>
              </a:rPr>
              <a:t>(series of 7)</a:t>
            </a:r>
            <a:endParaRPr lang="en-US" sz="4800" dirty="0"/>
          </a:p>
        </p:txBody>
      </p:sp>
      <p:sp>
        <p:nvSpPr>
          <p:cNvPr id="5" name="Text 3">
            <a:extLst>
              <a:ext uri="{FF2B5EF4-FFF2-40B4-BE49-F238E27FC236}">
                <a16:creationId xmlns:a16="http://schemas.microsoft.com/office/drawing/2014/main" id="{D7B2B797-690F-1D18-AAFA-199A802A1231}"/>
              </a:ext>
            </a:extLst>
          </p:cNvPr>
          <p:cNvSpPr/>
          <p:nvPr/>
        </p:nvSpPr>
        <p:spPr>
          <a:xfrm>
            <a:off x="838200" y="1555750"/>
            <a:ext cx="18272760" cy="252413"/>
          </a:xfrm>
          <a:prstGeom prst="rect">
            <a:avLst/>
          </a:prstGeom>
          <a:noFill/>
          <a:ln/>
        </p:spPr>
        <p:txBody>
          <a:bodyPr wrap="square" lIns="25400" tIns="25400" rIns="25400" bIns="25400" rtlCol="0" anchor="t">
            <a:normAutofit/>
          </a:bodyPr>
          <a:lstStyle/>
          <a:p>
            <a:pPr marL="0" indent="0" algn="l">
              <a:lnSpc>
                <a:spcPct val="116379"/>
              </a:lnSpc>
              <a:buNone/>
            </a:pPr>
            <a:r>
              <a:rPr lang="en-US" sz="1125" dirty="0">
                <a:solidFill>
                  <a:srgbClr val="6D6A5F"/>
                </a:solidFill>
                <a:latin typeface="IBM Plex Mono" pitchFamily="34" charset="0"/>
                <a:ea typeface="IBM Plex Mono" pitchFamily="34" charset="-122"/>
                <a:cs typeface="IBM Plex Mono" pitchFamily="34" charset="-120"/>
              </a:rPr>
              <a:t>Photograph printed on acrylic sheet, ironwood · 130 × 50 × 2,8 cm / 6 and 60 × 86 × 2,8 cm / 1 · 2021</a:t>
            </a:r>
            <a:endParaRPr lang="en-US" sz="1125" dirty="0"/>
          </a:p>
        </p:txBody>
      </p:sp>
      <p:sp>
        <p:nvSpPr>
          <p:cNvPr id="6" name="Shape 4">
            <a:extLst>
              <a:ext uri="{FF2B5EF4-FFF2-40B4-BE49-F238E27FC236}">
                <a16:creationId xmlns:a16="http://schemas.microsoft.com/office/drawing/2014/main" id="{5D72E40C-DBF3-BD87-7CE3-62F01ADC30DA}"/>
              </a:ext>
            </a:extLst>
          </p:cNvPr>
          <p:cNvSpPr/>
          <p:nvPr/>
        </p:nvSpPr>
        <p:spPr>
          <a:xfrm>
            <a:off x="838200" y="1960563"/>
            <a:ext cx="16611600" cy="9525"/>
          </a:xfrm>
          <a:prstGeom prst="rect">
            <a:avLst/>
          </a:prstGeom>
          <a:solidFill>
            <a:srgbClr val="D3CFC3"/>
          </a:solidFill>
          <a:ln/>
        </p:spPr>
        <p:txBody>
          <a:bodyPr/>
          <a:lstStyle/>
          <a:p>
            <a:endParaRPr lang="en-US"/>
          </a:p>
        </p:txBody>
      </p:sp>
      <p:sp>
        <p:nvSpPr>
          <p:cNvPr id="8" name="Text 5">
            <a:extLst>
              <a:ext uri="{FF2B5EF4-FFF2-40B4-BE49-F238E27FC236}">
                <a16:creationId xmlns:a16="http://schemas.microsoft.com/office/drawing/2014/main" id="{0B064129-4ABD-6165-294B-4DB544874833}"/>
              </a:ext>
            </a:extLst>
          </p:cNvPr>
          <p:cNvSpPr/>
          <p:nvPr/>
        </p:nvSpPr>
        <p:spPr>
          <a:xfrm>
            <a:off x="1828800" y="2274888"/>
            <a:ext cx="6082665" cy="2597944"/>
          </a:xfrm>
          <a:prstGeom prst="rect">
            <a:avLst/>
          </a:prstGeom>
          <a:noFill/>
          <a:ln/>
        </p:spPr>
        <p:txBody>
          <a:bodyPr wrap="square" lIns="25400" tIns="25400" rIns="25400" bIns="25400" rtlCol="0" anchor="t">
            <a:normAutofit/>
          </a:bodyPr>
          <a:lstStyle/>
          <a:p>
            <a:pPr marL="0" indent="0" algn="l">
              <a:lnSpc>
                <a:spcPct val="136216"/>
              </a:lnSpc>
              <a:buNone/>
            </a:pPr>
            <a:r>
              <a:rPr lang="en-US" sz="1575" dirty="0">
                <a:solidFill>
                  <a:srgbClr val="16150F"/>
                </a:solidFill>
                <a:latin typeface="Helvetica" pitchFamily="34" charset="0"/>
                <a:ea typeface="Helvetica" pitchFamily="34" charset="-122"/>
                <a:cs typeface="Helvetica" pitchFamily="34" charset="-120"/>
              </a:rPr>
              <a:t>The Silent Nights is a series of 7 photograph lightboxes inspired by stories of the artist’s mother. It is about people’s life in the ’60s, after evacuating from Hanoi capital to Thai Nguyen province when the US invaded the North. Those stories depict the way people integrated the nature, and how they transformed and absorbed it for survival needs. The story of an individual as well as the story of a collective. Ngoc Nau’s work constantly jumps from past to present.</a:t>
            </a:r>
            <a:endParaRPr lang="en-US" sz="1575" dirty="0"/>
          </a:p>
        </p:txBody>
      </p:sp>
      <p:pic>
        <p:nvPicPr>
          <p:cNvPr id="10" name="Picture 9">
            <a:extLst>
              <a:ext uri="{FF2B5EF4-FFF2-40B4-BE49-F238E27FC236}">
                <a16:creationId xmlns:a16="http://schemas.microsoft.com/office/drawing/2014/main" id="{CF480B90-782B-F1B4-DF45-C315A869E91A}"/>
              </a:ext>
            </a:extLst>
          </p:cNvPr>
          <p:cNvPicPr>
            <a:picLocks noChangeAspect="1"/>
          </p:cNvPicPr>
          <p:nvPr/>
        </p:nvPicPr>
        <p:blipFill>
          <a:blip r:embed="rId3"/>
          <a:stretch>
            <a:fillRect/>
          </a:stretch>
        </p:blipFill>
        <p:spPr>
          <a:xfrm>
            <a:off x="1659569" y="4872832"/>
            <a:ext cx="14968861" cy="4987662"/>
          </a:xfrm>
          <a:prstGeom prst="rect">
            <a:avLst/>
          </a:prstGeom>
        </p:spPr>
      </p:pic>
    </p:spTree>
    <p:extLst>
      <p:ext uri="{BB962C8B-B14F-4D97-AF65-F5344CB8AC3E}">
        <p14:creationId xmlns:p14="http://schemas.microsoft.com/office/powerpoint/2010/main" val="40791930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62B3FE-BAA4-744A-55E1-52D1D21303B8}"/>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0A6982E5-408B-0ABF-4AED-F8E93D2956D2}"/>
              </a:ext>
            </a:extLst>
          </p:cNvPr>
          <p:cNvSpPr/>
          <p:nvPr/>
        </p:nvSpPr>
        <p:spPr>
          <a:xfrm>
            <a:off x="838200" y="533400"/>
            <a:ext cx="990600" cy="222250"/>
          </a:xfrm>
          <a:prstGeom prst="rect">
            <a:avLst/>
          </a:prstGeom>
          <a:noFill/>
          <a:ln/>
        </p:spPr>
        <p:txBody>
          <a:bodyPr wrap="square" lIns="25400" tIns="25400" rIns="25400" bIns="25400" rtlCol="0" anchor="t">
            <a:normAutofit/>
          </a:bodyPr>
          <a:lstStyle/>
          <a:p>
            <a:pPr marL="0" indent="0" algn="l">
              <a:buNone/>
            </a:pPr>
            <a:r>
              <a:rPr lang="en-US" sz="1125" kern="0" spc="225" dirty="0">
                <a:solidFill>
                  <a:srgbClr val="6D6A5F"/>
                </a:solidFill>
                <a:latin typeface="IBM Plex Mono" pitchFamily="34" charset="0"/>
                <a:ea typeface="IBM Plex Mono" pitchFamily="34" charset="-122"/>
                <a:cs typeface="IBM Plex Mono" pitchFamily="34" charset="-120"/>
              </a:rPr>
              <a:t>NGOC NAU</a:t>
            </a:r>
            <a:endParaRPr lang="en-US" sz="1125" dirty="0"/>
          </a:p>
        </p:txBody>
      </p:sp>
      <p:sp>
        <p:nvSpPr>
          <p:cNvPr id="3" name="Text 1">
            <a:extLst>
              <a:ext uri="{FF2B5EF4-FFF2-40B4-BE49-F238E27FC236}">
                <a16:creationId xmlns:a16="http://schemas.microsoft.com/office/drawing/2014/main" id="{4B5B2B85-65C0-9A66-E44D-DC0ACE667BDC}"/>
              </a:ext>
            </a:extLst>
          </p:cNvPr>
          <p:cNvSpPr/>
          <p:nvPr/>
        </p:nvSpPr>
        <p:spPr>
          <a:xfrm>
            <a:off x="16649700" y="533400"/>
            <a:ext cx="876300" cy="222250"/>
          </a:xfrm>
          <a:prstGeom prst="rect">
            <a:avLst/>
          </a:prstGeom>
          <a:noFill/>
          <a:ln/>
        </p:spPr>
        <p:txBody>
          <a:bodyPr wrap="square" lIns="25400" tIns="25400" rIns="25400" bIns="25400" rtlCol="0" anchor="t">
            <a:normAutofit/>
          </a:bodyPr>
          <a:lstStyle/>
          <a:p>
            <a:pPr marL="0" indent="0" algn="l">
              <a:buNone/>
            </a:pPr>
            <a:r>
              <a:rPr lang="en-US" sz="1125" kern="0" spc="225" dirty="0">
                <a:solidFill>
                  <a:srgbClr val="6D6A5F"/>
                </a:solidFill>
                <a:latin typeface="IBM Plex Mono" pitchFamily="34" charset="0"/>
                <a:ea typeface="IBM Plex Mono" pitchFamily="34" charset="-122"/>
                <a:cs typeface="IBM Plex Mono" pitchFamily="34" charset="-120"/>
              </a:rPr>
              <a:t>05 / 10</a:t>
            </a:r>
            <a:endParaRPr lang="en-US" sz="1125" dirty="0"/>
          </a:p>
        </p:txBody>
      </p:sp>
      <p:sp>
        <p:nvSpPr>
          <p:cNvPr id="4" name="Text 2">
            <a:extLst>
              <a:ext uri="{FF2B5EF4-FFF2-40B4-BE49-F238E27FC236}">
                <a16:creationId xmlns:a16="http://schemas.microsoft.com/office/drawing/2014/main" id="{A87281BB-16B9-870E-754E-5756D8E8AB49}"/>
              </a:ext>
            </a:extLst>
          </p:cNvPr>
          <p:cNvSpPr/>
          <p:nvPr/>
        </p:nvSpPr>
        <p:spPr>
          <a:xfrm>
            <a:off x="838200" y="831850"/>
            <a:ext cx="18272760" cy="647700"/>
          </a:xfrm>
          <a:prstGeom prst="rect">
            <a:avLst/>
          </a:prstGeom>
          <a:noFill/>
          <a:ln/>
        </p:spPr>
        <p:txBody>
          <a:bodyPr wrap="square" lIns="25400" tIns="25400" rIns="25400" bIns="25400" rtlCol="0" anchor="t">
            <a:normAutofit/>
          </a:bodyPr>
          <a:lstStyle/>
          <a:p>
            <a:pPr marL="0" indent="0" algn="l">
              <a:lnSpc>
                <a:spcPct val="65753"/>
              </a:lnSpc>
              <a:buNone/>
            </a:pPr>
            <a:r>
              <a:rPr lang="en-US" sz="4800" kern="0" spc="-72" dirty="0">
                <a:solidFill>
                  <a:srgbClr val="16150F"/>
                </a:solidFill>
                <a:latin typeface="Spectral" pitchFamily="34" charset="0"/>
                <a:ea typeface="Spectral" pitchFamily="34" charset="-122"/>
                <a:cs typeface="Spectral" pitchFamily="34" charset="-120"/>
              </a:rPr>
              <a:t>Light Portrait </a:t>
            </a:r>
            <a:endParaRPr lang="en-US" sz="4800" dirty="0"/>
          </a:p>
        </p:txBody>
      </p:sp>
      <p:sp>
        <p:nvSpPr>
          <p:cNvPr id="5" name="Text 3">
            <a:extLst>
              <a:ext uri="{FF2B5EF4-FFF2-40B4-BE49-F238E27FC236}">
                <a16:creationId xmlns:a16="http://schemas.microsoft.com/office/drawing/2014/main" id="{EBDF7934-7C04-5A68-6AB3-0F27AD7733E6}"/>
              </a:ext>
            </a:extLst>
          </p:cNvPr>
          <p:cNvSpPr/>
          <p:nvPr/>
        </p:nvSpPr>
        <p:spPr>
          <a:xfrm>
            <a:off x="838200" y="1555750"/>
            <a:ext cx="18272760" cy="252413"/>
          </a:xfrm>
          <a:prstGeom prst="rect">
            <a:avLst/>
          </a:prstGeom>
          <a:noFill/>
          <a:ln/>
        </p:spPr>
        <p:txBody>
          <a:bodyPr wrap="square" lIns="25400" tIns="25400" rIns="25400" bIns="25400" rtlCol="0" anchor="t">
            <a:normAutofit/>
          </a:bodyPr>
          <a:lstStyle/>
          <a:p>
            <a:pPr marL="0" indent="0" algn="l">
              <a:lnSpc>
                <a:spcPct val="116379"/>
              </a:lnSpc>
              <a:buNone/>
            </a:pPr>
            <a:r>
              <a:rPr lang="en-US" sz="1125" dirty="0">
                <a:solidFill>
                  <a:srgbClr val="6D6A5F"/>
                </a:solidFill>
                <a:latin typeface="IBM Plex Mono" pitchFamily="34" charset="0"/>
                <a:ea typeface="IBM Plex Mono" pitchFamily="34" charset="-122"/>
                <a:cs typeface="IBM Plex Mono" pitchFamily="34" charset="-120"/>
              </a:rPr>
              <a:t>Photograph printed on paper, led light, wood · 50 x 70 x 5cm · 2013</a:t>
            </a:r>
            <a:endParaRPr lang="en-US" sz="1125" dirty="0"/>
          </a:p>
        </p:txBody>
      </p:sp>
      <p:sp>
        <p:nvSpPr>
          <p:cNvPr id="6" name="Shape 4">
            <a:extLst>
              <a:ext uri="{FF2B5EF4-FFF2-40B4-BE49-F238E27FC236}">
                <a16:creationId xmlns:a16="http://schemas.microsoft.com/office/drawing/2014/main" id="{792EC03F-282A-DD14-B9EF-CC84F979676A}"/>
              </a:ext>
            </a:extLst>
          </p:cNvPr>
          <p:cNvSpPr/>
          <p:nvPr/>
        </p:nvSpPr>
        <p:spPr>
          <a:xfrm>
            <a:off x="838200" y="1960563"/>
            <a:ext cx="16611600" cy="9525"/>
          </a:xfrm>
          <a:prstGeom prst="rect">
            <a:avLst/>
          </a:prstGeom>
          <a:solidFill>
            <a:srgbClr val="D3CFC3"/>
          </a:solidFill>
          <a:ln/>
        </p:spPr>
        <p:txBody>
          <a:bodyPr/>
          <a:lstStyle/>
          <a:p>
            <a:endParaRPr lang="en-US"/>
          </a:p>
        </p:txBody>
      </p:sp>
      <p:pic>
        <p:nvPicPr>
          <p:cNvPr id="7" name="Content Placeholder 5" descr="LP_tét.jpg">
            <a:extLst>
              <a:ext uri="{FF2B5EF4-FFF2-40B4-BE49-F238E27FC236}">
                <a16:creationId xmlns:a16="http://schemas.microsoft.com/office/drawing/2014/main" id="{20BD9586-DFDA-3059-9C91-9251ED21B134}"/>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2357" r="-2686"/>
          <a:stretch/>
        </p:blipFill>
        <p:spPr>
          <a:xfrm>
            <a:off x="6339129" y="2182544"/>
            <a:ext cx="5609741" cy="7232827"/>
          </a:xfrm>
          <a:prstGeom prst="rect">
            <a:avLst/>
          </a:prstGeom>
        </p:spPr>
      </p:pic>
    </p:spTree>
    <p:extLst>
      <p:ext uri="{BB962C8B-B14F-4D97-AF65-F5344CB8AC3E}">
        <p14:creationId xmlns:p14="http://schemas.microsoft.com/office/powerpoint/2010/main" val="28362044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827D84-DE3A-CAF2-B75E-7156F0D2919E}"/>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5BAF0245-ED35-5EF6-5D53-7BF18966708A}"/>
              </a:ext>
            </a:extLst>
          </p:cNvPr>
          <p:cNvSpPr/>
          <p:nvPr/>
        </p:nvSpPr>
        <p:spPr>
          <a:xfrm>
            <a:off x="838200" y="533400"/>
            <a:ext cx="990600" cy="222250"/>
          </a:xfrm>
          <a:prstGeom prst="rect">
            <a:avLst/>
          </a:prstGeom>
          <a:noFill/>
          <a:ln/>
        </p:spPr>
        <p:txBody>
          <a:bodyPr wrap="square" lIns="25400" tIns="25400" rIns="25400" bIns="25400" rtlCol="0" anchor="t">
            <a:normAutofit/>
          </a:bodyPr>
          <a:lstStyle/>
          <a:p>
            <a:pPr marL="0" indent="0" algn="l">
              <a:buNone/>
            </a:pPr>
            <a:r>
              <a:rPr lang="en-US" sz="1125" kern="0" spc="225" dirty="0">
                <a:solidFill>
                  <a:srgbClr val="6D6A5F"/>
                </a:solidFill>
                <a:latin typeface="IBM Plex Mono" pitchFamily="34" charset="0"/>
                <a:ea typeface="IBM Plex Mono" pitchFamily="34" charset="-122"/>
                <a:cs typeface="IBM Plex Mono" pitchFamily="34" charset="-120"/>
              </a:rPr>
              <a:t>NGOC NAU</a:t>
            </a:r>
            <a:endParaRPr lang="en-US" sz="1125" dirty="0"/>
          </a:p>
        </p:txBody>
      </p:sp>
      <p:sp>
        <p:nvSpPr>
          <p:cNvPr id="3" name="Text 1">
            <a:extLst>
              <a:ext uri="{FF2B5EF4-FFF2-40B4-BE49-F238E27FC236}">
                <a16:creationId xmlns:a16="http://schemas.microsoft.com/office/drawing/2014/main" id="{DAA61F60-A4FB-4FD7-ED77-1A39CBE01F38}"/>
              </a:ext>
            </a:extLst>
          </p:cNvPr>
          <p:cNvSpPr/>
          <p:nvPr/>
        </p:nvSpPr>
        <p:spPr>
          <a:xfrm>
            <a:off x="16649700" y="533400"/>
            <a:ext cx="876300" cy="222250"/>
          </a:xfrm>
          <a:prstGeom prst="rect">
            <a:avLst/>
          </a:prstGeom>
          <a:noFill/>
          <a:ln/>
        </p:spPr>
        <p:txBody>
          <a:bodyPr wrap="square" lIns="25400" tIns="25400" rIns="25400" bIns="25400" rtlCol="0" anchor="t">
            <a:normAutofit/>
          </a:bodyPr>
          <a:lstStyle/>
          <a:p>
            <a:pPr marL="0" indent="0" algn="l">
              <a:buNone/>
            </a:pPr>
            <a:r>
              <a:rPr lang="en-US" sz="1125" kern="0" spc="225" dirty="0">
                <a:solidFill>
                  <a:srgbClr val="6D6A5F"/>
                </a:solidFill>
                <a:latin typeface="IBM Plex Mono" pitchFamily="34" charset="0"/>
                <a:ea typeface="IBM Plex Mono" pitchFamily="34" charset="-122"/>
                <a:cs typeface="IBM Plex Mono" pitchFamily="34" charset="-120"/>
              </a:rPr>
              <a:t>05 / 10</a:t>
            </a:r>
            <a:endParaRPr lang="en-US" sz="1125" dirty="0"/>
          </a:p>
        </p:txBody>
      </p:sp>
      <p:sp>
        <p:nvSpPr>
          <p:cNvPr id="4" name="Text 2">
            <a:extLst>
              <a:ext uri="{FF2B5EF4-FFF2-40B4-BE49-F238E27FC236}">
                <a16:creationId xmlns:a16="http://schemas.microsoft.com/office/drawing/2014/main" id="{7EE6CBD2-B68B-0FD3-42A0-CAD5E7EACC89}"/>
              </a:ext>
            </a:extLst>
          </p:cNvPr>
          <p:cNvSpPr/>
          <p:nvPr/>
        </p:nvSpPr>
        <p:spPr>
          <a:xfrm>
            <a:off x="838200" y="831850"/>
            <a:ext cx="18272760" cy="647700"/>
          </a:xfrm>
          <a:prstGeom prst="rect">
            <a:avLst/>
          </a:prstGeom>
          <a:noFill/>
          <a:ln/>
        </p:spPr>
        <p:txBody>
          <a:bodyPr wrap="square" lIns="25400" tIns="25400" rIns="25400" bIns="25400" rtlCol="0" anchor="t">
            <a:normAutofit/>
          </a:bodyPr>
          <a:lstStyle/>
          <a:p>
            <a:pPr>
              <a:lnSpc>
                <a:spcPct val="65753"/>
              </a:lnSpc>
            </a:pPr>
            <a:r>
              <a:rPr lang="en-US" sz="4800" b="1" dirty="0"/>
              <a:t>F.F.C.C</a:t>
            </a:r>
            <a:endParaRPr lang="en-US" sz="4800" dirty="0"/>
          </a:p>
        </p:txBody>
      </p:sp>
      <p:sp>
        <p:nvSpPr>
          <p:cNvPr id="5" name="Text 3">
            <a:extLst>
              <a:ext uri="{FF2B5EF4-FFF2-40B4-BE49-F238E27FC236}">
                <a16:creationId xmlns:a16="http://schemas.microsoft.com/office/drawing/2014/main" id="{69BB0BD0-43E8-F4C4-36B1-37E43E35E9AB}"/>
              </a:ext>
            </a:extLst>
          </p:cNvPr>
          <p:cNvSpPr/>
          <p:nvPr/>
        </p:nvSpPr>
        <p:spPr>
          <a:xfrm>
            <a:off x="838200" y="1555750"/>
            <a:ext cx="18272760" cy="252413"/>
          </a:xfrm>
          <a:prstGeom prst="rect">
            <a:avLst/>
          </a:prstGeom>
          <a:noFill/>
          <a:ln/>
        </p:spPr>
        <p:txBody>
          <a:bodyPr wrap="square" lIns="25400" tIns="25400" rIns="25400" bIns="25400" rtlCol="0" anchor="t">
            <a:normAutofit/>
          </a:bodyPr>
          <a:lstStyle/>
          <a:p>
            <a:pPr marL="0" indent="0" algn="l">
              <a:lnSpc>
                <a:spcPct val="116379"/>
              </a:lnSpc>
              <a:buNone/>
            </a:pPr>
            <a:r>
              <a:rPr lang="en-US" sz="1125" dirty="0">
                <a:solidFill>
                  <a:srgbClr val="6D6A5F"/>
                </a:solidFill>
                <a:latin typeface="IBM Plex Mono" pitchFamily="34" charset="0"/>
                <a:ea typeface="IBM Plex Mono" pitchFamily="34" charset="-122"/>
                <a:cs typeface="IBM Plex Mono" pitchFamily="34" charset="-120"/>
              </a:rPr>
              <a:t>Photograph printed on acrylic sheet, ironwood · 150cm x 150cm x 100cm · 2015</a:t>
            </a:r>
            <a:endParaRPr lang="en-US" sz="1125" dirty="0"/>
          </a:p>
        </p:txBody>
      </p:sp>
      <p:sp>
        <p:nvSpPr>
          <p:cNvPr id="6" name="Shape 4">
            <a:extLst>
              <a:ext uri="{FF2B5EF4-FFF2-40B4-BE49-F238E27FC236}">
                <a16:creationId xmlns:a16="http://schemas.microsoft.com/office/drawing/2014/main" id="{D1659BBE-93C9-6BB3-6D79-FAAC4BE7BB55}"/>
              </a:ext>
            </a:extLst>
          </p:cNvPr>
          <p:cNvSpPr/>
          <p:nvPr/>
        </p:nvSpPr>
        <p:spPr>
          <a:xfrm>
            <a:off x="838200" y="1960563"/>
            <a:ext cx="16611600" cy="9525"/>
          </a:xfrm>
          <a:prstGeom prst="rect">
            <a:avLst/>
          </a:prstGeom>
          <a:solidFill>
            <a:srgbClr val="D3CFC3"/>
          </a:solidFill>
          <a:ln/>
        </p:spPr>
        <p:txBody>
          <a:bodyPr/>
          <a:lstStyle/>
          <a:p>
            <a:endParaRPr lang="en-US"/>
          </a:p>
        </p:txBody>
      </p:sp>
      <p:pic>
        <p:nvPicPr>
          <p:cNvPr id="11" name="Picture 10">
            <a:extLst>
              <a:ext uri="{FF2B5EF4-FFF2-40B4-BE49-F238E27FC236}">
                <a16:creationId xmlns:a16="http://schemas.microsoft.com/office/drawing/2014/main" id="{D4C67EA5-6770-5180-E5CD-9FF9A2C05AD2}"/>
              </a:ext>
            </a:extLst>
          </p:cNvPr>
          <p:cNvPicPr/>
          <p:nvPr/>
        </p:nvPicPr>
        <p:blipFill rotWithShape="1">
          <a:blip r:embed="rId3" cstate="print">
            <a:extLst>
              <a:ext uri="{28A0092B-C50C-407E-A947-70E740481C1C}">
                <a14:useLocalDpi xmlns:a14="http://schemas.microsoft.com/office/drawing/2010/main" val="0"/>
              </a:ext>
            </a:extLst>
          </a:blip>
          <a:srcRect l="10768" r="7692"/>
          <a:stretch/>
        </p:blipFill>
        <p:spPr bwMode="auto">
          <a:xfrm>
            <a:off x="13464706" y="2257461"/>
            <a:ext cx="4540218" cy="3712094"/>
          </a:xfrm>
          <a:prstGeom prst="rect">
            <a:avLst/>
          </a:prstGeom>
          <a:ln>
            <a:noFill/>
          </a:ln>
          <a:extLst>
            <a:ext uri="{53640926-AAD7-44D8-BBD7-CCE9431645EC}">
              <a14:shadowObscured xmlns:a14="http://schemas.microsoft.com/office/drawing/2010/main"/>
            </a:ext>
          </a:extLst>
        </p:spPr>
      </p:pic>
      <p:pic>
        <p:nvPicPr>
          <p:cNvPr id="13" name="Picture 12">
            <a:extLst>
              <a:ext uri="{FF2B5EF4-FFF2-40B4-BE49-F238E27FC236}">
                <a16:creationId xmlns:a16="http://schemas.microsoft.com/office/drawing/2014/main" id="{DF599B2D-ACA2-B53F-6D94-E688D4098258}"/>
              </a:ext>
            </a:extLst>
          </p:cNvPr>
          <p:cNvPicPr/>
          <p:nvPr/>
        </p:nvPicPr>
        <p:blipFill rotWithShape="1">
          <a:blip r:embed="rId4" cstate="print">
            <a:extLst>
              <a:ext uri="{28A0092B-C50C-407E-A947-70E740481C1C}">
                <a14:useLocalDpi xmlns:a14="http://schemas.microsoft.com/office/drawing/2010/main" val="0"/>
              </a:ext>
            </a:extLst>
          </a:blip>
          <a:srcRect l="12308" r="9232"/>
          <a:stretch/>
        </p:blipFill>
        <p:spPr bwMode="auto">
          <a:xfrm>
            <a:off x="13588299" y="6205538"/>
            <a:ext cx="4293032" cy="3648002"/>
          </a:xfrm>
          <a:prstGeom prst="rect">
            <a:avLst/>
          </a:prstGeom>
          <a:ln>
            <a:noFill/>
          </a:ln>
          <a:extLst>
            <a:ext uri="{53640926-AAD7-44D8-BBD7-CCE9431645EC}">
              <a14:shadowObscured xmlns:a14="http://schemas.microsoft.com/office/drawing/2010/main"/>
            </a:ext>
          </a:extLst>
        </p:spPr>
      </p:pic>
      <p:pic>
        <p:nvPicPr>
          <p:cNvPr id="15" name="Picture 14">
            <a:extLst>
              <a:ext uri="{FF2B5EF4-FFF2-40B4-BE49-F238E27FC236}">
                <a16:creationId xmlns:a16="http://schemas.microsoft.com/office/drawing/2014/main" id="{051D5E89-8867-A21E-10F4-F967D1A98C12}"/>
              </a:ext>
            </a:extLst>
          </p:cNvPr>
          <p:cNvPicPr>
            <a:picLocks noChangeAspect="1"/>
          </p:cNvPicPr>
          <p:nvPr/>
        </p:nvPicPr>
        <p:blipFill>
          <a:blip r:embed="rId5"/>
          <a:stretch>
            <a:fillRect/>
          </a:stretch>
        </p:blipFill>
        <p:spPr>
          <a:xfrm>
            <a:off x="1214034" y="2635250"/>
            <a:ext cx="6096000" cy="6096000"/>
          </a:xfrm>
          <a:prstGeom prst="rect">
            <a:avLst/>
          </a:prstGeom>
        </p:spPr>
      </p:pic>
      <p:pic>
        <p:nvPicPr>
          <p:cNvPr id="17" name="Picture 16">
            <a:extLst>
              <a:ext uri="{FF2B5EF4-FFF2-40B4-BE49-F238E27FC236}">
                <a16:creationId xmlns:a16="http://schemas.microsoft.com/office/drawing/2014/main" id="{BDBADAE3-99C5-F070-EA68-5AC73A12E6AC}"/>
              </a:ext>
            </a:extLst>
          </p:cNvPr>
          <p:cNvPicPr>
            <a:picLocks noChangeAspect="1"/>
          </p:cNvPicPr>
          <p:nvPr/>
        </p:nvPicPr>
        <p:blipFill>
          <a:blip r:embed="rId6"/>
          <a:stretch>
            <a:fillRect/>
          </a:stretch>
        </p:blipFill>
        <p:spPr>
          <a:xfrm>
            <a:off x="8691968" y="2635250"/>
            <a:ext cx="4572000" cy="6096000"/>
          </a:xfrm>
          <a:prstGeom prst="rect">
            <a:avLst/>
          </a:prstGeom>
        </p:spPr>
      </p:pic>
    </p:spTree>
    <p:extLst>
      <p:ext uri="{BB962C8B-B14F-4D97-AF65-F5344CB8AC3E}">
        <p14:creationId xmlns:p14="http://schemas.microsoft.com/office/powerpoint/2010/main" val="18584641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6">
    <p:bg>
      <p:bgPr>
        <a:solidFill>
          <a:srgbClr val="F6F5F1"/>
        </a:solidFill>
        <a:effectLst/>
      </p:bgPr>
    </p:bg>
    <p:spTree>
      <p:nvGrpSpPr>
        <p:cNvPr id="1" name=""/>
        <p:cNvGrpSpPr/>
        <p:nvPr/>
      </p:nvGrpSpPr>
      <p:grpSpPr>
        <a:xfrm>
          <a:off x="0" y="0"/>
          <a:ext cx="0" cy="0"/>
          <a:chOff x="0" y="0"/>
          <a:chExt cx="0" cy="0"/>
        </a:xfrm>
      </p:grpSpPr>
      <p:sp>
        <p:nvSpPr>
          <p:cNvPr id="2" name="Text 0"/>
          <p:cNvSpPr/>
          <p:nvPr/>
        </p:nvSpPr>
        <p:spPr>
          <a:xfrm>
            <a:off x="838200" y="533400"/>
            <a:ext cx="4023360" cy="222250"/>
          </a:xfrm>
          <a:prstGeom prst="rect">
            <a:avLst/>
          </a:prstGeom>
          <a:noFill/>
          <a:ln/>
        </p:spPr>
        <p:txBody>
          <a:bodyPr wrap="square" lIns="25400" tIns="25400" rIns="25400" bIns="25400" rtlCol="0" anchor="t">
            <a:normAutofit/>
          </a:bodyPr>
          <a:lstStyle/>
          <a:p>
            <a:pPr marL="0" indent="0" algn="l">
              <a:buNone/>
            </a:pPr>
            <a:r>
              <a:rPr lang="en-US" sz="1125" kern="0" spc="225" dirty="0">
                <a:solidFill>
                  <a:srgbClr val="6D6A5F"/>
                </a:solidFill>
                <a:latin typeface="IBM Plex Mono" pitchFamily="34" charset="0"/>
                <a:ea typeface="IBM Plex Mono" pitchFamily="34" charset="-122"/>
                <a:cs typeface="IBM Plex Mono" pitchFamily="34" charset="-120"/>
              </a:rPr>
              <a:t>VINCENT PITON · CURRENT RESEARCH</a:t>
            </a:r>
            <a:endParaRPr lang="en-US" sz="1125" dirty="0"/>
          </a:p>
        </p:txBody>
      </p:sp>
      <p:sp>
        <p:nvSpPr>
          <p:cNvPr id="3" name="Text 1"/>
          <p:cNvSpPr/>
          <p:nvPr/>
        </p:nvSpPr>
        <p:spPr>
          <a:xfrm>
            <a:off x="16649700" y="533400"/>
            <a:ext cx="876300" cy="222250"/>
          </a:xfrm>
          <a:prstGeom prst="rect">
            <a:avLst/>
          </a:prstGeom>
          <a:noFill/>
          <a:ln/>
        </p:spPr>
        <p:txBody>
          <a:bodyPr wrap="square" lIns="25400" tIns="25400" rIns="25400" bIns="25400" rtlCol="0" anchor="t">
            <a:normAutofit/>
          </a:bodyPr>
          <a:lstStyle/>
          <a:p>
            <a:pPr marL="0" indent="0" algn="l">
              <a:buNone/>
            </a:pPr>
            <a:r>
              <a:rPr lang="en-US" sz="1125" kern="0" spc="225" dirty="0">
                <a:solidFill>
                  <a:srgbClr val="6D6A5F"/>
                </a:solidFill>
                <a:latin typeface="IBM Plex Mono" pitchFamily="34" charset="0"/>
                <a:ea typeface="IBM Plex Mono" pitchFamily="34" charset="-122"/>
                <a:cs typeface="IBM Plex Mono" pitchFamily="34" charset="-120"/>
              </a:rPr>
              <a:t>06 / 10</a:t>
            </a:r>
            <a:endParaRPr lang="en-US" sz="1125" dirty="0"/>
          </a:p>
        </p:txBody>
      </p:sp>
      <p:sp>
        <p:nvSpPr>
          <p:cNvPr id="4" name="Text 2"/>
          <p:cNvSpPr/>
          <p:nvPr/>
        </p:nvSpPr>
        <p:spPr>
          <a:xfrm>
            <a:off x="838200" y="812800"/>
            <a:ext cx="2123003" cy="647700"/>
          </a:xfrm>
          <a:prstGeom prst="rect">
            <a:avLst/>
          </a:prstGeom>
          <a:noFill/>
          <a:ln/>
        </p:spPr>
        <p:txBody>
          <a:bodyPr wrap="square" lIns="25400" tIns="25400" rIns="25400" bIns="25400" rtlCol="0" anchor="t">
            <a:normAutofit/>
          </a:bodyPr>
          <a:lstStyle/>
          <a:p>
            <a:pPr marL="0" indent="0" algn="l">
              <a:lnSpc>
                <a:spcPct val="65753"/>
              </a:lnSpc>
              <a:buNone/>
            </a:pPr>
            <a:r>
              <a:rPr lang="en-US" sz="4800" kern="0" spc="-72" dirty="0">
                <a:solidFill>
                  <a:srgbClr val="16150F"/>
                </a:solidFill>
                <a:latin typeface="Spectral" pitchFamily="34" charset="0"/>
                <a:ea typeface="Spectral" pitchFamily="34" charset="-122"/>
                <a:cs typeface="Spectral" pitchFamily="34" charset="-120"/>
              </a:rPr>
              <a:t>Pivitim</a:t>
            </a:r>
            <a:endParaRPr lang="en-US" sz="4800" dirty="0"/>
          </a:p>
        </p:txBody>
      </p:sp>
      <p:sp>
        <p:nvSpPr>
          <p:cNvPr id="6" name="Text 4"/>
          <p:cNvSpPr/>
          <p:nvPr/>
        </p:nvSpPr>
        <p:spPr>
          <a:xfrm>
            <a:off x="838200" y="1517650"/>
            <a:ext cx="18272760" cy="252413"/>
          </a:xfrm>
          <a:prstGeom prst="rect">
            <a:avLst/>
          </a:prstGeom>
          <a:noFill/>
          <a:ln/>
        </p:spPr>
        <p:txBody>
          <a:bodyPr wrap="square" lIns="25400" tIns="25400" rIns="25400" bIns="25400" rtlCol="0" anchor="t">
            <a:normAutofit/>
          </a:bodyPr>
          <a:lstStyle/>
          <a:p>
            <a:pPr marL="0" indent="0" algn="l">
              <a:lnSpc>
                <a:spcPct val="116379"/>
              </a:lnSpc>
              <a:buNone/>
            </a:pPr>
            <a:r>
              <a:rPr lang="en-US" sz="1125" dirty="0">
                <a:solidFill>
                  <a:srgbClr val="6D6A5F"/>
                </a:solidFill>
                <a:latin typeface="IBM Plex Mono" pitchFamily="34" charset="0"/>
                <a:ea typeface="IBM Plex Mono" pitchFamily="34" charset="-122"/>
                <a:cs typeface="IBM Plex Mono" pitchFamily="34" charset="-120"/>
              </a:rPr>
              <a:t>2016 · Interactive web project · Independent development, several months · </a:t>
            </a:r>
            <a:r>
              <a:rPr lang="en-US" sz="1125" u="sng" dirty="0">
                <a:solidFill>
                  <a:srgbClr val="16150F"/>
                </a:solidFill>
                <a:latin typeface="IBM Plex Mono" pitchFamily="34" charset="0"/>
                <a:ea typeface="IBM Plex Mono" pitchFamily="34" charset="-122"/>
                <a:cs typeface="IBM Plex Mono" pitchFamily="34" charset="-120"/>
                <a:hlinkClick r:id="rId3">
                  <a:extLst>
                    <a:ext uri="{A12FA001-AC4F-418D-AE19-62706E023703}">
                      <ahyp:hlinkClr xmlns:ahyp="http://schemas.microsoft.com/office/drawing/2018/hyperlinkcolor" val="tx"/>
                    </a:ext>
                  </a:extLst>
                </a:hlinkClick>
              </a:rPr>
              <a:t>www.pivitim.com</a:t>
            </a:r>
            <a:endParaRPr lang="en-US" sz="1125" dirty="0"/>
          </a:p>
        </p:txBody>
      </p:sp>
      <p:sp>
        <p:nvSpPr>
          <p:cNvPr id="7" name="Shape 5"/>
          <p:cNvSpPr/>
          <p:nvPr/>
        </p:nvSpPr>
        <p:spPr>
          <a:xfrm>
            <a:off x="838200" y="1884363"/>
            <a:ext cx="16611600" cy="9525"/>
          </a:xfrm>
          <a:prstGeom prst="rect">
            <a:avLst/>
          </a:prstGeom>
          <a:solidFill>
            <a:srgbClr val="D3CFC3"/>
          </a:solidFill>
          <a:ln/>
        </p:spPr>
        <p:txBody>
          <a:bodyPr/>
          <a:lstStyle/>
          <a:p>
            <a:endParaRPr lang="en-US"/>
          </a:p>
        </p:txBody>
      </p:sp>
      <p:pic>
        <p:nvPicPr>
          <p:cNvPr id="8" name="Image 0" descr="preencoded.png"/>
          <p:cNvPicPr>
            <a:picLocks noChangeAspect="1"/>
          </p:cNvPicPr>
          <p:nvPr/>
        </p:nvPicPr>
        <p:blipFill>
          <a:blip r:embed="rId4"/>
          <a:srcRect l="7434" r="7434"/>
          <a:stretch/>
        </p:blipFill>
        <p:spPr>
          <a:xfrm>
            <a:off x="838200" y="2160588"/>
            <a:ext cx="5397500" cy="3276600"/>
          </a:xfrm>
          <a:prstGeom prst="rect">
            <a:avLst/>
          </a:prstGeom>
        </p:spPr>
      </p:pic>
      <p:pic>
        <p:nvPicPr>
          <p:cNvPr id="9" name="Image 1" descr="preencoded.png"/>
          <p:cNvPicPr>
            <a:picLocks noChangeAspect="1"/>
          </p:cNvPicPr>
          <p:nvPr/>
        </p:nvPicPr>
        <p:blipFill>
          <a:blip r:embed="rId5"/>
          <a:srcRect l="3705" r="3705"/>
          <a:stretch/>
        </p:blipFill>
        <p:spPr>
          <a:xfrm>
            <a:off x="6445250" y="2160588"/>
            <a:ext cx="5397500" cy="3276600"/>
          </a:xfrm>
          <a:prstGeom prst="rect">
            <a:avLst/>
          </a:prstGeom>
        </p:spPr>
      </p:pic>
      <p:pic>
        <p:nvPicPr>
          <p:cNvPr id="10" name="Image 2" descr="preencoded.png"/>
          <p:cNvPicPr>
            <a:picLocks noChangeAspect="1"/>
          </p:cNvPicPr>
          <p:nvPr/>
        </p:nvPicPr>
        <p:blipFill>
          <a:blip r:embed="rId6"/>
          <a:srcRect l="4820" r="4820"/>
          <a:stretch/>
        </p:blipFill>
        <p:spPr>
          <a:xfrm>
            <a:off x="12052300" y="2160588"/>
            <a:ext cx="5397500" cy="3276600"/>
          </a:xfrm>
          <a:prstGeom prst="rect">
            <a:avLst/>
          </a:prstGeom>
        </p:spPr>
      </p:pic>
      <p:sp>
        <p:nvSpPr>
          <p:cNvPr id="11" name="Text 6"/>
          <p:cNvSpPr/>
          <p:nvPr/>
        </p:nvSpPr>
        <p:spPr>
          <a:xfrm>
            <a:off x="838200" y="5703888"/>
            <a:ext cx="10449182" cy="4049712"/>
          </a:xfrm>
          <a:prstGeom prst="rect">
            <a:avLst/>
          </a:prstGeom>
          <a:noFill/>
          <a:ln/>
        </p:spPr>
        <p:txBody>
          <a:bodyPr wrap="square" lIns="25400" tIns="25400" rIns="25400" bIns="25400" rtlCol="0" anchor="t">
            <a:normAutofit/>
          </a:bodyPr>
          <a:lstStyle/>
          <a:p>
            <a:pPr marL="0" indent="0" algn="l">
              <a:lnSpc>
                <a:spcPct val="136765"/>
              </a:lnSpc>
              <a:buNone/>
            </a:pPr>
            <a:r>
              <a:rPr lang="en-US" sz="1600" dirty="0">
                <a:solidFill>
                  <a:srgbClr val="16150F"/>
                </a:solidFill>
                <a:latin typeface="Helvetica" pitchFamily="34" charset="0"/>
                <a:ea typeface="Helvetica" pitchFamily="34" charset="-122"/>
                <a:cs typeface="Helvetica" pitchFamily="34" charset="-120"/>
              </a:rPr>
              <a:t>Pivitim is a digital oracle built around a deliberately simple mechanism: randomness. Each time somebody enters the website, the system independently selects a video and a sound from two separate collections and plays them simultaneously there is no intentional relationship between them.</a:t>
            </a:r>
          </a:p>
          <a:p>
            <a:pPr marL="0" indent="0" algn="l">
              <a:lnSpc>
                <a:spcPct val="136765"/>
              </a:lnSpc>
              <a:buNone/>
            </a:pPr>
            <a:endParaRPr lang="en-US" sz="1600" dirty="0">
              <a:solidFill>
                <a:srgbClr val="16150F"/>
              </a:solidFill>
              <a:latin typeface="Helvetica" pitchFamily="34" charset="0"/>
              <a:cs typeface="Helvetica" pitchFamily="34" charset="-120"/>
            </a:endParaRPr>
          </a:p>
          <a:p>
            <a:pPr>
              <a:lnSpc>
                <a:spcPct val="136765"/>
              </a:lnSpc>
            </a:pPr>
            <a:r>
              <a:rPr lang="en-US" sz="1600" dirty="0">
                <a:solidFill>
                  <a:srgbClr val="16150F"/>
                </a:solidFill>
                <a:latin typeface="Helvetica" pitchFamily="34" charset="0"/>
                <a:ea typeface="Helvetica" pitchFamily="34" charset="-122"/>
                <a:cs typeface="Helvetica" pitchFamily="34" charset="-120"/>
              </a:rPr>
              <a:t>Yet viewers may perceive correspondences: a movement appears synchronized with a sound, an atmosphere seems unexpectedly coherent, two unrelated events suddenly appear to belong together.</a:t>
            </a:r>
          </a:p>
          <a:p>
            <a:pPr>
              <a:lnSpc>
                <a:spcPct val="136765"/>
              </a:lnSpc>
            </a:pPr>
            <a:endParaRPr lang="en-US" sz="1600" dirty="0">
              <a:solidFill>
                <a:srgbClr val="16150F"/>
              </a:solidFill>
              <a:latin typeface="Helvetica" pitchFamily="34" charset="0"/>
              <a:cs typeface="Helvetica" pitchFamily="34" charset="-120"/>
            </a:endParaRPr>
          </a:p>
          <a:p>
            <a:pPr>
              <a:lnSpc>
                <a:spcPct val="136765"/>
              </a:lnSpc>
            </a:pPr>
            <a:r>
              <a:rPr lang="en-US" sz="1600" dirty="0" err="1">
                <a:solidFill>
                  <a:srgbClr val="16150F"/>
                </a:solidFill>
                <a:latin typeface="Helvetica" pitchFamily="34" charset="0"/>
                <a:ea typeface="Helvetica" pitchFamily="34" charset="-122"/>
                <a:cs typeface="Helvetica" pitchFamily="34" charset="-120"/>
              </a:rPr>
              <a:t>Pivitim</a:t>
            </a:r>
            <a:r>
              <a:rPr lang="en-US" sz="1600" dirty="0">
                <a:solidFill>
                  <a:srgbClr val="16150F"/>
                </a:solidFill>
                <a:latin typeface="Helvetica" pitchFamily="34" charset="0"/>
                <a:ea typeface="Helvetica" pitchFamily="34" charset="-122"/>
                <a:cs typeface="Helvetica" pitchFamily="34" charset="-120"/>
              </a:rPr>
              <a:t> does not predict anything and does not assign meaning to these combinations; instead, it creates the conditions in which participants can observe their own tendency to identify patterns and construct meaning from unrelated stimuli. Every visit generates a temporary and unique audiovisual environment.</a:t>
            </a:r>
            <a:endParaRPr lang="en-US" sz="1600" dirty="0"/>
          </a:p>
          <a:p>
            <a:pPr>
              <a:lnSpc>
                <a:spcPct val="136765"/>
              </a:lnSpc>
            </a:pPr>
            <a:endParaRPr lang="en-US" sz="1600" dirty="0"/>
          </a:p>
          <a:p>
            <a:pPr marL="0" indent="0" algn="l">
              <a:lnSpc>
                <a:spcPct val="136765"/>
              </a:lnSpc>
              <a:buNone/>
            </a:pPr>
            <a:endParaRPr lang="en-US" sz="1600" dirty="0"/>
          </a:p>
        </p:txBody>
      </p:sp>
      <p:sp>
        <p:nvSpPr>
          <p:cNvPr id="15" name="Text 10"/>
          <p:cNvSpPr/>
          <p:nvPr/>
        </p:nvSpPr>
        <p:spPr>
          <a:xfrm>
            <a:off x="12536444" y="6382780"/>
            <a:ext cx="5153386" cy="1873808"/>
          </a:xfrm>
          <a:prstGeom prst="rect">
            <a:avLst/>
          </a:prstGeom>
          <a:noFill/>
          <a:ln/>
        </p:spPr>
        <p:txBody>
          <a:bodyPr wrap="square" lIns="25400" tIns="25400" rIns="25400" bIns="25400" rtlCol="0" anchor="t">
            <a:normAutofit/>
          </a:bodyPr>
          <a:lstStyle/>
          <a:p>
            <a:pPr marL="0" indent="0" algn="l">
              <a:lnSpc>
                <a:spcPct val="136765"/>
              </a:lnSpc>
              <a:buNone/>
            </a:pPr>
            <a:r>
              <a:rPr lang="en-US" sz="1500" b="1" dirty="0">
                <a:solidFill>
                  <a:srgbClr val="16150F"/>
                </a:solidFill>
                <a:latin typeface="Helvetica" pitchFamily="34" charset="0"/>
                <a:ea typeface="Helvetica" pitchFamily="34" charset="-122"/>
                <a:cs typeface="Helvetica" pitchFamily="34" charset="-120"/>
              </a:rPr>
              <a:t>“Developed in 2016 as my first software project, Pivitim initiated questions that continue throughout my work today: randomness, synchronicity, projection, and the uncertain boundary between relationships produced by a system and meaning produced by its observer.”</a:t>
            </a:r>
            <a:endParaRPr lang="en-US" sz="1500" dirty="0"/>
          </a:p>
        </p:txBody>
      </p:sp>
      <p:cxnSp>
        <p:nvCxnSpPr>
          <p:cNvPr id="21" name="Straight Connector 20">
            <a:extLst>
              <a:ext uri="{FF2B5EF4-FFF2-40B4-BE49-F238E27FC236}">
                <a16:creationId xmlns:a16="http://schemas.microsoft.com/office/drawing/2014/main" id="{A763345E-1697-260B-8A3B-6E6C71E35C6E}"/>
              </a:ext>
            </a:extLst>
          </p:cNvPr>
          <p:cNvCxnSpPr/>
          <p:nvPr/>
        </p:nvCxnSpPr>
        <p:spPr>
          <a:xfrm>
            <a:off x="12319686" y="6382780"/>
            <a:ext cx="0" cy="1873808"/>
          </a:xfrm>
          <a:prstGeom prst="line">
            <a:avLst/>
          </a:prstGeom>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7">
    <p:bg>
      <p:bgPr>
        <a:solidFill>
          <a:srgbClr val="F6F5F1"/>
        </a:solidFill>
        <a:effectLst/>
      </p:bgPr>
    </p:bg>
    <p:spTree>
      <p:nvGrpSpPr>
        <p:cNvPr id="1" name=""/>
        <p:cNvGrpSpPr/>
        <p:nvPr/>
      </p:nvGrpSpPr>
      <p:grpSpPr>
        <a:xfrm>
          <a:off x="0" y="0"/>
          <a:ext cx="0" cy="0"/>
          <a:chOff x="0" y="0"/>
          <a:chExt cx="0" cy="0"/>
        </a:xfrm>
      </p:grpSpPr>
      <p:sp>
        <p:nvSpPr>
          <p:cNvPr id="2" name="Text 0"/>
          <p:cNvSpPr/>
          <p:nvPr/>
        </p:nvSpPr>
        <p:spPr>
          <a:xfrm>
            <a:off x="838200" y="533400"/>
            <a:ext cx="4023360" cy="222250"/>
          </a:xfrm>
          <a:prstGeom prst="rect">
            <a:avLst/>
          </a:prstGeom>
          <a:noFill/>
          <a:ln/>
        </p:spPr>
        <p:txBody>
          <a:bodyPr wrap="square" lIns="25400" tIns="25400" rIns="25400" bIns="25400" rtlCol="0" anchor="t">
            <a:normAutofit/>
          </a:bodyPr>
          <a:lstStyle/>
          <a:p>
            <a:pPr marL="0" indent="0" algn="l">
              <a:buNone/>
            </a:pPr>
            <a:r>
              <a:rPr lang="en-US" sz="1125" kern="0" spc="225" dirty="0">
                <a:solidFill>
                  <a:srgbClr val="6D6A5F"/>
                </a:solidFill>
                <a:latin typeface="IBM Plex Mono" pitchFamily="34" charset="0"/>
                <a:ea typeface="IBM Plex Mono" pitchFamily="34" charset="-122"/>
                <a:cs typeface="IBM Plex Mono" pitchFamily="34" charset="-120"/>
              </a:rPr>
              <a:t>VINCENT PITON · CURRENT RESEARCH</a:t>
            </a:r>
            <a:endParaRPr lang="en-US" sz="1125" dirty="0"/>
          </a:p>
        </p:txBody>
      </p:sp>
      <p:sp>
        <p:nvSpPr>
          <p:cNvPr id="3" name="Text 1"/>
          <p:cNvSpPr/>
          <p:nvPr/>
        </p:nvSpPr>
        <p:spPr>
          <a:xfrm>
            <a:off x="16649700" y="533400"/>
            <a:ext cx="876300" cy="222250"/>
          </a:xfrm>
          <a:prstGeom prst="rect">
            <a:avLst/>
          </a:prstGeom>
          <a:noFill/>
          <a:ln/>
        </p:spPr>
        <p:txBody>
          <a:bodyPr wrap="square" lIns="25400" tIns="25400" rIns="25400" bIns="25400" rtlCol="0" anchor="t">
            <a:normAutofit/>
          </a:bodyPr>
          <a:lstStyle/>
          <a:p>
            <a:pPr marL="0" indent="0" algn="l">
              <a:buNone/>
            </a:pPr>
            <a:r>
              <a:rPr lang="en-US" sz="1125" kern="0" spc="225" dirty="0">
                <a:solidFill>
                  <a:srgbClr val="6D6A5F"/>
                </a:solidFill>
                <a:latin typeface="IBM Plex Mono" pitchFamily="34" charset="0"/>
                <a:ea typeface="IBM Plex Mono" pitchFamily="34" charset="-122"/>
                <a:cs typeface="IBM Plex Mono" pitchFamily="34" charset="-120"/>
              </a:rPr>
              <a:t>07 / 10</a:t>
            </a:r>
            <a:endParaRPr lang="en-US" sz="1125" dirty="0"/>
          </a:p>
        </p:txBody>
      </p:sp>
      <p:sp>
        <p:nvSpPr>
          <p:cNvPr id="4" name="Text 2"/>
          <p:cNvSpPr/>
          <p:nvPr/>
        </p:nvSpPr>
        <p:spPr>
          <a:xfrm>
            <a:off x="838200" y="812800"/>
            <a:ext cx="3588871" cy="647700"/>
          </a:xfrm>
          <a:prstGeom prst="rect">
            <a:avLst/>
          </a:prstGeom>
          <a:noFill/>
          <a:ln/>
        </p:spPr>
        <p:txBody>
          <a:bodyPr wrap="square" lIns="25400" tIns="25400" rIns="25400" bIns="25400" rtlCol="0" anchor="t">
            <a:normAutofit/>
          </a:bodyPr>
          <a:lstStyle/>
          <a:p>
            <a:pPr marL="0" indent="0" algn="l">
              <a:lnSpc>
                <a:spcPct val="65753"/>
              </a:lnSpc>
              <a:buNone/>
            </a:pPr>
            <a:r>
              <a:rPr lang="en-US" sz="4800" kern="0" spc="-72" dirty="0">
                <a:solidFill>
                  <a:srgbClr val="16150F"/>
                </a:solidFill>
                <a:latin typeface="Spectral" pitchFamily="34" charset="0"/>
                <a:ea typeface="Spectral" pitchFamily="34" charset="-122"/>
                <a:cs typeface="Spectral" pitchFamily="34" charset="-120"/>
              </a:rPr>
              <a:t>NeuroFlame</a:t>
            </a:r>
            <a:endParaRPr lang="en-US" sz="4800" dirty="0"/>
          </a:p>
        </p:txBody>
      </p:sp>
      <p:sp>
        <p:nvSpPr>
          <p:cNvPr id="6" name="Text 4"/>
          <p:cNvSpPr/>
          <p:nvPr/>
        </p:nvSpPr>
        <p:spPr>
          <a:xfrm>
            <a:off x="838200" y="1517650"/>
            <a:ext cx="18272760" cy="252413"/>
          </a:xfrm>
          <a:prstGeom prst="rect">
            <a:avLst/>
          </a:prstGeom>
          <a:noFill/>
          <a:ln/>
        </p:spPr>
        <p:txBody>
          <a:bodyPr wrap="square" lIns="25400" tIns="25400" rIns="25400" bIns="25400" rtlCol="0" anchor="t">
            <a:normAutofit/>
          </a:bodyPr>
          <a:lstStyle/>
          <a:p>
            <a:pPr marL="0" indent="0" algn="l">
              <a:lnSpc>
                <a:spcPct val="116379"/>
              </a:lnSpc>
              <a:buNone/>
            </a:pPr>
            <a:r>
              <a:rPr lang="en-US" sz="1125" dirty="0">
                <a:solidFill>
                  <a:srgbClr val="6D6A5F"/>
                </a:solidFill>
                <a:latin typeface="IBM Plex Mono" pitchFamily="34" charset="0"/>
                <a:ea typeface="IBM Plex Mono" pitchFamily="34" charset="-122"/>
                <a:cs typeface="IBM Plex Mono" pitchFamily="34" charset="-120"/>
              </a:rPr>
              <a:t>2024 · Paris, France · 42 NeurotechX Hackathon — Third Place · Developed in &lt; 3 days</a:t>
            </a:r>
            <a:endParaRPr lang="en-US" sz="1125" dirty="0"/>
          </a:p>
        </p:txBody>
      </p:sp>
      <p:sp>
        <p:nvSpPr>
          <p:cNvPr id="7" name="Shape 5"/>
          <p:cNvSpPr/>
          <p:nvPr/>
        </p:nvSpPr>
        <p:spPr>
          <a:xfrm>
            <a:off x="838200" y="1884363"/>
            <a:ext cx="16611600" cy="9525"/>
          </a:xfrm>
          <a:prstGeom prst="rect">
            <a:avLst/>
          </a:prstGeom>
          <a:solidFill>
            <a:srgbClr val="D3CFC3"/>
          </a:solidFill>
          <a:ln/>
        </p:spPr>
        <p:txBody>
          <a:bodyPr/>
          <a:lstStyle/>
          <a:p>
            <a:endParaRPr lang="en-US"/>
          </a:p>
        </p:txBody>
      </p:sp>
      <p:sp>
        <p:nvSpPr>
          <p:cNvPr id="8" name="Text 6"/>
          <p:cNvSpPr/>
          <p:nvPr/>
        </p:nvSpPr>
        <p:spPr>
          <a:xfrm>
            <a:off x="838200" y="2284284"/>
            <a:ext cx="5883876" cy="6850319"/>
          </a:xfrm>
          <a:prstGeom prst="rect">
            <a:avLst/>
          </a:prstGeom>
          <a:noFill/>
          <a:ln/>
        </p:spPr>
        <p:txBody>
          <a:bodyPr wrap="square" lIns="25400" tIns="25400" rIns="25400" bIns="25400" rtlCol="0" anchor="t">
            <a:normAutofit/>
          </a:bodyPr>
          <a:lstStyle/>
          <a:p>
            <a:pPr>
              <a:lnSpc>
                <a:spcPct val="136765"/>
              </a:lnSpc>
            </a:pPr>
            <a:r>
              <a:rPr lang="en-US" sz="1600" dirty="0">
                <a:solidFill>
                  <a:srgbClr val="16150F"/>
                </a:solidFill>
                <a:latin typeface="Helvetica" panose="020B0604020202020204" pitchFamily="34" charset="0"/>
                <a:ea typeface="Helvetica" pitchFamily="34" charset="-122"/>
                <a:cs typeface="Helvetica" panose="020B0604020202020204" pitchFamily="34" charset="0"/>
              </a:rPr>
              <a:t>NeuroFlame is an EEG-based neurofeedback experiment developed around sustained attention. Using a Muse EEG headband, the participant's attention was transformed into an immediate visual metaphor a flame that grew as attention increased and changed behaviour when attention was disrupted. Instead of representing EEG activity through graphs or numerical values. </a:t>
            </a:r>
          </a:p>
          <a:p>
            <a:pPr>
              <a:lnSpc>
                <a:spcPct val="136765"/>
              </a:lnSpc>
            </a:pPr>
            <a:endParaRPr lang="en-US" sz="1600" dirty="0">
              <a:solidFill>
                <a:srgbClr val="16150F"/>
              </a:solidFill>
              <a:latin typeface="Helvetica" panose="020B0604020202020204" pitchFamily="34" charset="0"/>
              <a:ea typeface="Helvetica" pitchFamily="34" charset="-122"/>
              <a:cs typeface="Helvetica" panose="020B0604020202020204" pitchFamily="34" charset="0"/>
            </a:endParaRPr>
          </a:p>
          <a:p>
            <a:pPr>
              <a:lnSpc>
                <a:spcPct val="136765"/>
              </a:lnSpc>
            </a:pPr>
            <a:r>
              <a:rPr lang="en-US" sz="1600" dirty="0" err="1">
                <a:solidFill>
                  <a:srgbClr val="16150F"/>
                </a:solidFill>
                <a:latin typeface="Helvetica" panose="020B0604020202020204" pitchFamily="34" charset="0"/>
                <a:ea typeface="Helvetica" pitchFamily="34" charset="-122"/>
                <a:cs typeface="Helvetica" panose="020B0604020202020204" pitchFamily="34" charset="0"/>
              </a:rPr>
              <a:t>NeuroFlame</a:t>
            </a:r>
            <a:r>
              <a:rPr lang="en-US" sz="1600" dirty="0">
                <a:solidFill>
                  <a:srgbClr val="16150F"/>
                </a:solidFill>
                <a:latin typeface="Helvetica" panose="020B0604020202020204" pitchFamily="34" charset="0"/>
                <a:ea typeface="Helvetica" pitchFamily="34" charset="-122"/>
                <a:cs typeface="Helvetica" panose="020B0604020202020204" pitchFamily="34" charset="0"/>
              </a:rPr>
              <a:t> transformed an invisible cognitive process into something participants could immediately perceive and attempt to influence conceived in relation to attention training and neurofeedback, including possible applications to attention difficulties.</a:t>
            </a:r>
          </a:p>
          <a:p>
            <a:pPr>
              <a:lnSpc>
                <a:spcPct val="136765"/>
              </a:lnSpc>
            </a:pPr>
            <a:endParaRPr lang="en-US" sz="1600" dirty="0">
              <a:solidFill>
                <a:srgbClr val="16150F"/>
              </a:solidFill>
              <a:latin typeface="Helvetica" panose="020B0604020202020204" pitchFamily="34" charset="0"/>
              <a:ea typeface="Helvetica" pitchFamily="34" charset="-122"/>
              <a:cs typeface="Helvetica" panose="020B0604020202020204" pitchFamily="34" charset="0"/>
            </a:endParaRPr>
          </a:p>
          <a:p>
            <a:pPr>
              <a:lnSpc>
                <a:spcPct val="136765"/>
              </a:lnSpc>
            </a:pPr>
            <a:r>
              <a:rPr lang="en-US" sz="1600" dirty="0" err="1">
                <a:solidFill>
                  <a:srgbClr val="4A473D"/>
                </a:solidFill>
                <a:latin typeface="Helvetica" panose="020B0604020202020204" pitchFamily="34" charset="0"/>
                <a:ea typeface="Helvetica" pitchFamily="34" charset="-122"/>
                <a:cs typeface="Helvetica" panose="020B0604020202020204" pitchFamily="34" charset="0"/>
              </a:rPr>
              <a:t>NeuroFlame</a:t>
            </a:r>
            <a:r>
              <a:rPr lang="en-US" sz="1600" dirty="0">
                <a:solidFill>
                  <a:srgbClr val="4A473D"/>
                </a:solidFill>
                <a:latin typeface="Helvetica" panose="020B0604020202020204" pitchFamily="34" charset="0"/>
                <a:ea typeface="Helvetica" pitchFamily="34" charset="-122"/>
                <a:cs typeface="Helvetica" panose="020B0604020202020204" pitchFamily="34" charset="0"/>
              </a:rPr>
              <a:t> received Third Place at the hackathon. Although developed in only a few days, it introduced a feedback principle that later became central to Dream Machine.</a:t>
            </a:r>
            <a:endParaRPr lang="en-US" sz="1600" dirty="0">
              <a:latin typeface="Helvetica" panose="020B0604020202020204" pitchFamily="34" charset="0"/>
              <a:cs typeface="Helvetica" panose="020B0604020202020204" pitchFamily="34" charset="0"/>
            </a:endParaRPr>
          </a:p>
          <a:p>
            <a:pPr>
              <a:lnSpc>
                <a:spcPct val="136765"/>
              </a:lnSpc>
            </a:pPr>
            <a:endParaRPr lang="en-US" sz="1600" dirty="0">
              <a:latin typeface="Helvetica" panose="020B0604020202020204" pitchFamily="34" charset="0"/>
              <a:cs typeface="Helvetica" panose="020B0604020202020204" pitchFamily="34" charset="0"/>
            </a:endParaRPr>
          </a:p>
          <a:p>
            <a:pPr marL="0" indent="0" algn="l">
              <a:lnSpc>
                <a:spcPct val="136765"/>
              </a:lnSpc>
              <a:buNone/>
            </a:pPr>
            <a:endParaRPr lang="en-US" sz="1600" dirty="0">
              <a:latin typeface="Helvetica" panose="020B0604020202020204" pitchFamily="34" charset="0"/>
              <a:cs typeface="Helvetica" panose="020B0604020202020204" pitchFamily="34" charset="0"/>
            </a:endParaRPr>
          </a:p>
        </p:txBody>
      </p:sp>
      <p:sp>
        <p:nvSpPr>
          <p:cNvPr id="9" name="Text 7"/>
          <p:cNvSpPr/>
          <p:nvPr/>
        </p:nvSpPr>
        <p:spPr>
          <a:xfrm>
            <a:off x="838200" y="3808413"/>
            <a:ext cx="6278880" cy="1514475"/>
          </a:xfrm>
          <a:prstGeom prst="rect">
            <a:avLst/>
          </a:prstGeom>
          <a:noFill/>
          <a:ln/>
        </p:spPr>
        <p:txBody>
          <a:bodyPr wrap="square" lIns="25400" tIns="25400" rIns="25400" bIns="25400" rtlCol="0" anchor="t">
            <a:normAutofit/>
          </a:bodyPr>
          <a:lstStyle/>
          <a:p>
            <a:pPr marL="0" indent="0" algn="l">
              <a:lnSpc>
                <a:spcPct val="136765"/>
              </a:lnSpc>
              <a:buNone/>
            </a:pPr>
            <a:endParaRPr lang="en-US" sz="1500" dirty="0"/>
          </a:p>
        </p:txBody>
      </p:sp>
      <p:sp>
        <p:nvSpPr>
          <p:cNvPr id="10" name="Text 8"/>
          <p:cNvSpPr/>
          <p:nvPr/>
        </p:nvSpPr>
        <p:spPr>
          <a:xfrm>
            <a:off x="838200" y="5456238"/>
            <a:ext cx="6278880" cy="835223"/>
          </a:xfrm>
          <a:prstGeom prst="rect">
            <a:avLst/>
          </a:prstGeom>
          <a:noFill/>
          <a:ln/>
        </p:spPr>
        <p:txBody>
          <a:bodyPr wrap="square" lIns="25400" tIns="25400" rIns="25400" bIns="25400" rtlCol="0" anchor="t">
            <a:normAutofit/>
          </a:bodyPr>
          <a:lstStyle/>
          <a:p>
            <a:pPr marL="0" indent="0" algn="l">
              <a:lnSpc>
                <a:spcPct val="135000"/>
              </a:lnSpc>
              <a:buNone/>
            </a:pPr>
            <a:endParaRPr lang="en-US" sz="1350" dirty="0"/>
          </a:p>
        </p:txBody>
      </p:sp>
      <p:pic>
        <p:nvPicPr>
          <p:cNvPr id="13" name="Image 0" descr="preencoded.png"/>
          <p:cNvPicPr>
            <a:picLocks noChangeAspect="1"/>
          </p:cNvPicPr>
          <p:nvPr/>
        </p:nvPicPr>
        <p:blipFill>
          <a:blip r:embed="rId3"/>
          <a:srcRect l="-172" t="3486" r="46982" b="3030"/>
          <a:stretch>
            <a:fillRect/>
          </a:stretch>
        </p:blipFill>
        <p:spPr>
          <a:xfrm>
            <a:off x="7355644" y="2284284"/>
            <a:ext cx="5662885" cy="6635211"/>
          </a:xfrm>
          <a:prstGeom prst="rect">
            <a:avLst/>
          </a:prstGeom>
        </p:spPr>
      </p:pic>
      <p:sp>
        <p:nvSpPr>
          <p:cNvPr id="14" name="Shape 11"/>
          <p:cNvSpPr/>
          <p:nvPr/>
        </p:nvSpPr>
        <p:spPr>
          <a:xfrm>
            <a:off x="7971770" y="9169400"/>
            <a:ext cx="1473498" cy="304800"/>
          </a:xfrm>
          <a:prstGeom prst="rect">
            <a:avLst/>
          </a:prstGeom>
          <a:ln w="6350">
            <a:solidFill>
              <a:srgbClr val="CDC9BD"/>
            </a:solidFill>
            <a:prstDash val="solid"/>
          </a:ln>
        </p:spPr>
        <p:txBody>
          <a:bodyPr/>
          <a:lstStyle/>
          <a:p>
            <a:endParaRPr lang="en-US"/>
          </a:p>
        </p:txBody>
      </p:sp>
      <p:sp>
        <p:nvSpPr>
          <p:cNvPr id="15" name="Text 12"/>
          <p:cNvSpPr/>
          <p:nvPr/>
        </p:nvSpPr>
        <p:spPr>
          <a:xfrm>
            <a:off x="8092420" y="9232900"/>
            <a:ext cx="1308398" cy="215900"/>
          </a:xfrm>
          <a:prstGeom prst="rect">
            <a:avLst/>
          </a:prstGeom>
          <a:noFill/>
          <a:ln/>
        </p:spPr>
        <p:txBody>
          <a:bodyPr wrap="square" lIns="25400" tIns="25400" rIns="25400" bIns="25400" rtlCol="0" anchor="t">
            <a:normAutofit/>
          </a:bodyPr>
          <a:lstStyle/>
          <a:p>
            <a:pPr marL="0" indent="0" algn="l">
              <a:buNone/>
            </a:pPr>
            <a:r>
              <a:rPr lang="en-US" sz="1050" kern="0" spc="63" dirty="0">
                <a:solidFill>
                  <a:srgbClr val="3D3A31"/>
                </a:solidFill>
                <a:latin typeface="IBM Plex Mono" pitchFamily="34" charset="0"/>
                <a:ea typeface="IBM Plex Mono" pitchFamily="34" charset="-122"/>
                <a:cs typeface="IBM Plex Mono" pitchFamily="34" charset="-120"/>
              </a:rPr>
              <a:t>Brain Activity</a:t>
            </a:r>
            <a:endParaRPr lang="en-US" sz="1050" dirty="0"/>
          </a:p>
        </p:txBody>
      </p:sp>
      <p:sp>
        <p:nvSpPr>
          <p:cNvPr id="16" name="Text 13"/>
          <p:cNvSpPr/>
          <p:nvPr/>
        </p:nvSpPr>
        <p:spPr>
          <a:xfrm>
            <a:off x="9559568" y="9226550"/>
            <a:ext cx="157559" cy="228600"/>
          </a:xfrm>
          <a:prstGeom prst="rect">
            <a:avLst/>
          </a:prstGeom>
          <a:noFill/>
          <a:ln/>
        </p:spPr>
        <p:txBody>
          <a:bodyPr wrap="square" lIns="25400" tIns="25400" rIns="25400" bIns="25400" rtlCol="0" anchor="t">
            <a:normAutofit/>
          </a:bodyPr>
          <a:lstStyle/>
          <a:p>
            <a:pPr marL="0" indent="0" algn="l">
              <a:buNone/>
            </a:pPr>
            <a:r>
              <a:rPr lang="en-US" sz="1050" kern="0" spc="63" dirty="0">
                <a:solidFill>
                  <a:srgbClr val="8D8A7E"/>
                </a:solidFill>
                <a:latin typeface="IBM Plex Mono" pitchFamily="34" charset="0"/>
                <a:ea typeface="IBM Plex Mono" pitchFamily="34" charset="-122"/>
                <a:cs typeface="IBM Plex Mono" pitchFamily="34" charset="-120"/>
              </a:rPr>
              <a:t>→</a:t>
            </a:r>
            <a:endParaRPr lang="en-US" sz="1050" dirty="0"/>
          </a:p>
        </p:txBody>
      </p:sp>
      <p:sp>
        <p:nvSpPr>
          <p:cNvPr id="17" name="Shape 14"/>
          <p:cNvSpPr/>
          <p:nvPr/>
        </p:nvSpPr>
        <p:spPr>
          <a:xfrm>
            <a:off x="9755227" y="9169400"/>
            <a:ext cx="505420" cy="304800"/>
          </a:xfrm>
          <a:prstGeom prst="rect">
            <a:avLst/>
          </a:prstGeom>
          <a:ln w="6350">
            <a:solidFill>
              <a:srgbClr val="CDC9BD"/>
            </a:solidFill>
            <a:prstDash val="solid"/>
          </a:ln>
        </p:spPr>
        <p:txBody>
          <a:bodyPr/>
          <a:lstStyle/>
          <a:p>
            <a:endParaRPr lang="en-US"/>
          </a:p>
        </p:txBody>
      </p:sp>
      <p:sp>
        <p:nvSpPr>
          <p:cNvPr id="18" name="Text 15"/>
          <p:cNvSpPr/>
          <p:nvPr/>
        </p:nvSpPr>
        <p:spPr>
          <a:xfrm>
            <a:off x="9875877" y="9232900"/>
            <a:ext cx="340320" cy="215900"/>
          </a:xfrm>
          <a:prstGeom prst="rect">
            <a:avLst/>
          </a:prstGeom>
          <a:noFill/>
          <a:ln/>
        </p:spPr>
        <p:txBody>
          <a:bodyPr wrap="square" lIns="25400" tIns="25400" rIns="25400" bIns="25400" rtlCol="0" anchor="t">
            <a:normAutofit/>
          </a:bodyPr>
          <a:lstStyle/>
          <a:p>
            <a:pPr marL="0" indent="0" algn="l">
              <a:buNone/>
            </a:pPr>
            <a:r>
              <a:rPr lang="en-US" sz="1050" kern="0" spc="63" dirty="0">
                <a:solidFill>
                  <a:srgbClr val="3D3A31"/>
                </a:solidFill>
                <a:latin typeface="IBM Plex Mono" pitchFamily="34" charset="0"/>
                <a:ea typeface="IBM Plex Mono" pitchFamily="34" charset="-122"/>
                <a:cs typeface="IBM Plex Mono" pitchFamily="34" charset="-120"/>
              </a:rPr>
              <a:t>EEG</a:t>
            </a:r>
            <a:endParaRPr lang="en-US" sz="1050" dirty="0"/>
          </a:p>
        </p:txBody>
      </p:sp>
      <p:sp>
        <p:nvSpPr>
          <p:cNvPr id="19" name="Text 16"/>
          <p:cNvSpPr/>
          <p:nvPr/>
        </p:nvSpPr>
        <p:spPr>
          <a:xfrm>
            <a:off x="10374948" y="9226550"/>
            <a:ext cx="157559" cy="228600"/>
          </a:xfrm>
          <a:prstGeom prst="rect">
            <a:avLst/>
          </a:prstGeom>
          <a:noFill/>
          <a:ln/>
        </p:spPr>
        <p:txBody>
          <a:bodyPr wrap="square" lIns="25400" tIns="25400" rIns="25400" bIns="25400" rtlCol="0" anchor="t">
            <a:normAutofit/>
          </a:bodyPr>
          <a:lstStyle/>
          <a:p>
            <a:pPr marL="0" indent="0" algn="l">
              <a:buNone/>
            </a:pPr>
            <a:r>
              <a:rPr lang="en-US" sz="1050" kern="0" spc="63" dirty="0">
                <a:solidFill>
                  <a:srgbClr val="8D8A7E"/>
                </a:solidFill>
                <a:latin typeface="IBM Plex Mono" pitchFamily="34" charset="0"/>
                <a:ea typeface="IBM Plex Mono" pitchFamily="34" charset="-122"/>
                <a:cs typeface="IBM Plex Mono" pitchFamily="34" charset="-120"/>
              </a:rPr>
              <a:t>→</a:t>
            </a:r>
            <a:endParaRPr lang="en-US" sz="1050" dirty="0"/>
          </a:p>
        </p:txBody>
      </p:sp>
      <p:sp>
        <p:nvSpPr>
          <p:cNvPr id="20" name="Shape 17"/>
          <p:cNvSpPr/>
          <p:nvPr/>
        </p:nvSpPr>
        <p:spPr>
          <a:xfrm>
            <a:off x="10570607" y="9169400"/>
            <a:ext cx="681434" cy="304800"/>
          </a:xfrm>
          <a:prstGeom prst="rect">
            <a:avLst/>
          </a:prstGeom>
          <a:ln w="6350">
            <a:solidFill>
              <a:srgbClr val="CDC9BD"/>
            </a:solidFill>
            <a:prstDash val="solid"/>
          </a:ln>
        </p:spPr>
        <p:txBody>
          <a:bodyPr/>
          <a:lstStyle/>
          <a:p>
            <a:endParaRPr lang="en-US"/>
          </a:p>
        </p:txBody>
      </p:sp>
      <p:sp>
        <p:nvSpPr>
          <p:cNvPr id="21" name="Text 18"/>
          <p:cNvSpPr/>
          <p:nvPr/>
        </p:nvSpPr>
        <p:spPr>
          <a:xfrm>
            <a:off x="10691257" y="9232900"/>
            <a:ext cx="516334" cy="215900"/>
          </a:xfrm>
          <a:prstGeom prst="rect">
            <a:avLst/>
          </a:prstGeom>
          <a:noFill/>
          <a:ln/>
        </p:spPr>
        <p:txBody>
          <a:bodyPr wrap="square" lIns="25400" tIns="25400" rIns="25400" bIns="25400" rtlCol="0" anchor="t">
            <a:normAutofit/>
          </a:bodyPr>
          <a:lstStyle/>
          <a:p>
            <a:pPr marL="0" indent="0" algn="l">
              <a:buNone/>
            </a:pPr>
            <a:r>
              <a:rPr lang="en-US" sz="1050" kern="0" spc="63" dirty="0">
                <a:solidFill>
                  <a:srgbClr val="3D3A31"/>
                </a:solidFill>
                <a:latin typeface="IBM Plex Mono" pitchFamily="34" charset="0"/>
                <a:ea typeface="IBM Plex Mono" pitchFamily="34" charset="-122"/>
                <a:cs typeface="IBM Plex Mono" pitchFamily="34" charset="-120"/>
              </a:rPr>
              <a:t>Flame</a:t>
            </a:r>
            <a:endParaRPr lang="en-US" sz="1050" dirty="0"/>
          </a:p>
        </p:txBody>
      </p:sp>
      <p:sp>
        <p:nvSpPr>
          <p:cNvPr id="22" name="Text 19"/>
          <p:cNvSpPr/>
          <p:nvPr/>
        </p:nvSpPr>
        <p:spPr>
          <a:xfrm>
            <a:off x="11366342" y="9226550"/>
            <a:ext cx="157559" cy="228600"/>
          </a:xfrm>
          <a:prstGeom prst="rect">
            <a:avLst/>
          </a:prstGeom>
          <a:noFill/>
          <a:ln/>
        </p:spPr>
        <p:txBody>
          <a:bodyPr wrap="square" lIns="25400" tIns="25400" rIns="25400" bIns="25400" rtlCol="0" anchor="t">
            <a:normAutofit/>
          </a:bodyPr>
          <a:lstStyle/>
          <a:p>
            <a:pPr marL="0" indent="0" algn="l">
              <a:buNone/>
            </a:pPr>
            <a:r>
              <a:rPr lang="en-US" sz="1050" kern="0" spc="63" dirty="0">
                <a:solidFill>
                  <a:srgbClr val="8D8A7E"/>
                </a:solidFill>
                <a:latin typeface="IBM Plex Mono" pitchFamily="34" charset="0"/>
                <a:ea typeface="IBM Plex Mono" pitchFamily="34" charset="-122"/>
                <a:cs typeface="IBM Plex Mono" pitchFamily="34" charset="-120"/>
              </a:rPr>
              <a:t>→</a:t>
            </a:r>
            <a:endParaRPr lang="en-US" sz="1050" dirty="0"/>
          </a:p>
        </p:txBody>
      </p:sp>
      <p:sp>
        <p:nvSpPr>
          <p:cNvPr id="23" name="Shape 20"/>
          <p:cNvSpPr/>
          <p:nvPr/>
        </p:nvSpPr>
        <p:spPr>
          <a:xfrm>
            <a:off x="11562001" y="9169400"/>
            <a:ext cx="1121470" cy="304800"/>
          </a:xfrm>
          <a:prstGeom prst="rect">
            <a:avLst/>
          </a:prstGeom>
          <a:ln w="6350">
            <a:solidFill>
              <a:srgbClr val="CDC9BD"/>
            </a:solidFill>
            <a:prstDash val="solid"/>
          </a:ln>
        </p:spPr>
        <p:txBody>
          <a:bodyPr/>
          <a:lstStyle/>
          <a:p>
            <a:endParaRPr lang="en-US"/>
          </a:p>
        </p:txBody>
      </p:sp>
      <p:sp>
        <p:nvSpPr>
          <p:cNvPr id="24" name="Text 21"/>
          <p:cNvSpPr/>
          <p:nvPr/>
        </p:nvSpPr>
        <p:spPr>
          <a:xfrm>
            <a:off x="11682651" y="9232900"/>
            <a:ext cx="956370" cy="215900"/>
          </a:xfrm>
          <a:prstGeom prst="rect">
            <a:avLst/>
          </a:prstGeom>
          <a:noFill/>
          <a:ln/>
        </p:spPr>
        <p:txBody>
          <a:bodyPr wrap="square" lIns="25400" tIns="25400" rIns="25400" bIns="25400" rtlCol="0" anchor="t">
            <a:normAutofit/>
          </a:bodyPr>
          <a:lstStyle/>
          <a:p>
            <a:pPr marL="0" indent="0" algn="l">
              <a:buNone/>
            </a:pPr>
            <a:r>
              <a:rPr lang="en-US" sz="1050" kern="0" spc="63" dirty="0">
                <a:solidFill>
                  <a:srgbClr val="3D3A31"/>
                </a:solidFill>
                <a:latin typeface="IBM Plex Mono" pitchFamily="34" charset="0"/>
                <a:ea typeface="IBM Plex Mono" pitchFamily="34" charset="-122"/>
                <a:cs typeface="IBM Plex Mono" pitchFamily="34" charset="-120"/>
              </a:rPr>
              <a:t>Perception</a:t>
            </a:r>
            <a:endParaRPr lang="en-US" sz="1050" dirty="0"/>
          </a:p>
        </p:txBody>
      </p:sp>
      <p:sp>
        <p:nvSpPr>
          <p:cNvPr id="25" name="Text 22"/>
          <p:cNvSpPr/>
          <p:nvPr/>
        </p:nvSpPr>
        <p:spPr>
          <a:xfrm>
            <a:off x="12797771" y="9226550"/>
            <a:ext cx="157559" cy="228600"/>
          </a:xfrm>
          <a:prstGeom prst="rect">
            <a:avLst/>
          </a:prstGeom>
          <a:noFill/>
          <a:ln/>
        </p:spPr>
        <p:txBody>
          <a:bodyPr wrap="square" lIns="25400" tIns="25400" rIns="25400" bIns="25400" rtlCol="0" anchor="t">
            <a:normAutofit/>
          </a:bodyPr>
          <a:lstStyle/>
          <a:p>
            <a:pPr marL="0" indent="0" algn="l">
              <a:buNone/>
            </a:pPr>
            <a:r>
              <a:rPr lang="en-US" sz="1050" kern="0" spc="63" dirty="0">
                <a:solidFill>
                  <a:srgbClr val="8D8A7E"/>
                </a:solidFill>
                <a:latin typeface="IBM Plex Mono" pitchFamily="34" charset="0"/>
                <a:ea typeface="IBM Plex Mono" pitchFamily="34" charset="-122"/>
                <a:cs typeface="IBM Plex Mono" pitchFamily="34" charset="-120"/>
              </a:rPr>
              <a:t>→</a:t>
            </a:r>
            <a:endParaRPr lang="en-US" sz="1050" dirty="0"/>
          </a:p>
        </p:txBody>
      </p:sp>
      <p:sp>
        <p:nvSpPr>
          <p:cNvPr id="26" name="Shape 23"/>
          <p:cNvSpPr/>
          <p:nvPr/>
        </p:nvSpPr>
        <p:spPr>
          <a:xfrm>
            <a:off x="12993430" y="9169400"/>
            <a:ext cx="1737519" cy="304800"/>
          </a:xfrm>
          <a:prstGeom prst="rect">
            <a:avLst/>
          </a:prstGeom>
          <a:ln w="6350">
            <a:solidFill>
              <a:srgbClr val="CDC9BD"/>
            </a:solidFill>
            <a:prstDash val="solid"/>
          </a:ln>
        </p:spPr>
        <p:txBody>
          <a:bodyPr/>
          <a:lstStyle/>
          <a:p>
            <a:endParaRPr lang="en-US"/>
          </a:p>
        </p:txBody>
      </p:sp>
      <p:sp>
        <p:nvSpPr>
          <p:cNvPr id="27" name="Text 24"/>
          <p:cNvSpPr/>
          <p:nvPr/>
        </p:nvSpPr>
        <p:spPr>
          <a:xfrm>
            <a:off x="13114080" y="9232900"/>
            <a:ext cx="1572419" cy="215900"/>
          </a:xfrm>
          <a:prstGeom prst="rect">
            <a:avLst/>
          </a:prstGeom>
          <a:noFill/>
          <a:ln/>
        </p:spPr>
        <p:txBody>
          <a:bodyPr wrap="square" lIns="25400" tIns="25400" rIns="25400" bIns="25400" rtlCol="0" anchor="t">
            <a:normAutofit/>
          </a:bodyPr>
          <a:lstStyle/>
          <a:p>
            <a:pPr marL="0" indent="0" algn="l">
              <a:buNone/>
            </a:pPr>
            <a:r>
              <a:rPr lang="en-US" sz="1050" kern="0" spc="63" dirty="0">
                <a:solidFill>
                  <a:srgbClr val="3D3A31"/>
                </a:solidFill>
                <a:latin typeface="IBM Plex Mono" pitchFamily="34" charset="0"/>
                <a:ea typeface="IBM Plex Mono" pitchFamily="34" charset="-122"/>
                <a:cs typeface="IBM Plex Mono" pitchFamily="34" charset="-120"/>
              </a:rPr>
              <a:t>Attempted Control</a:t>
            </a:r>
            <a:endParaRPr lang="en-US" sz="1050" dirty="0"/>
          </a:p>
        </p:txBody>
      </p:sp>
      <p:sp>
        <p:nvSpPr>
          <p:cNvPr id="28" name="Text 25"/>
          <p:cNvSpPr/>
          <p:nvPr/>
        </p:nvSpPr>
        <p:spPr>
          <a:xfrm>
            <a:off x="14845248" y="9226550"/>
            <a:ext cx="157559" cy="228600"/>
          </a:xfrm>
          <a:prstGeom prst="rect">
            <a:avLst/>
          </a:prstGeom>
          <a:noFill/>
          <a:ln/>
        </p:spPr>
        <p:txBody>
          <a:bodyPr wrap="square" lIns="25400" tIns="25400" rIns="25400" bIns="25400" rtlCol="0" anchor="t">
            <a:normAutofit/>
          </a:bodyPr>
          <a:lstStyle/>
          <a:p>
            <a:pPr marL="0" indent="0" algn="l">
              <a:buNone/>
            </a:pPr>
            <a:r>
              <a:rPr lang="en-US" sz="1050" kern="0" spc="63" dirty="0">
                <a:solidFill>
                  <a:srgbClr val="8D8A7E"/>
                </a:solidFill>
                <a:latin typeface="IBM Plex Mono" pitchFamily="34" charset="0"/>
                <a:ea typeface="IBM Plex Mono" pitchFamily="34" charset="-122"/>
                <a:cs typeface="IBM Plex Mono" pitchFamily="34" charset="-120"/>
              </a:rPr>
              <a:t>→</a:t>
            </a:r>
            <a:endParaRPr lang="en-US" sz="1050" dirty="0"/>
          </a:p>
        </p:txBody>
      </p:sp>
      <p:sp>
        <p:nvSpPr>
          <p:cNvPr id="29" name="Shape 26"/>
          <p:cNvSpPr/>
          <p:nvPr/>
        </p:nvSpPr>
        <p:spPr>
          <a:xfrm>
            <a:off x="15040908" y="9169400"/>
            <a:ext cx="1825526" cy="304800"/>
          </a:xfrm>
          <a:prstGeom prst="rect">
            <a:avLst/>
          </a:prstGeom>
          <a:ln w="6350">
            <a:solidFill>
              <a:srgbClr val="CDC9BD"/>
            </a:solidFill>
            <a:prstDash val="solid"/>
          </a:ln>
        </p:spPr>
        <p:txBody>
          <a:bodyPr/>
          <a:lstStyle/>
          <a:p>
            <a:endParaRPr lang="en-US"/>
          </a:p>
        </p:txBody>
      </p:sp>
      <p:sp>
        <p:nvSpPr>
          <p:cNvPr id="30" name="Text 27"/>
          <p:cNvSpPr/>
          <p:nvPr/>
        </p:nvSpPr>
        <p:spPr>
          <a:xfrm>
            <a:off x="15161558" y="9232900"/>
            <a:ext cx="1660426" cy="215900"/>
          </a:xfrm>
          <a:prstGeom prst="rect">
            <a:avLst/>
          </a:prstGeom>
          <a:noFill/>
          <a:ln/>
        </p:spPr>
        <p:txBody>
          <a:bodyPr wrap="square" lIns="25400" tIns="25400" rIns="25400" bIns="25400" rtlCol="0" anchor="t">
            <a:normAutofit/>
          </a:bodyPr>
          <a:lstStyle/>
          <a:p>
            <a:pPr marL="0" indent="0" algn="l">
              <a:buNone/>
            </a:pPr>
            <a:r>
              <a:rPr lang="en-US" sz="1050" kern="0" spc="63" dirty="0">
                <a:solidFill>
                  <a:srgbClr val="3D3A31"/>
                </a:solidFill>
                <a:latin typeface="IBM Plex Mono" pitchFamily="34" charset="0"/>
                <a:ea typeface="IBM Plex Mono" pitchFamily="34" charset="-122"/>
                <a:cs typeface="IBM Plex Mono" pitchFamily="34" charset="-120"/>
              </a:rPr>
              <a:t>New Brain Activity</a:t>
            </a:r>
            <a:endParaRPr lang="en-US" sz="1050" dirty="0"/>
          </a:p>
        </p:txBody>
      </p:sp>
      <p:pic>
        <p:nvPicPr>
          <p:cNvPr id="32" name="Image 0" descr="preencoded.png">
            <a:extLst>
              <a:ext uri="{FF2B5EF4-FFF2-40B4-BE49-F238E27FC236}">
                <a16:creationId xmlns:a16="http://schemas.microsoft.com/office/drawing/2014/main" id="{17F3F9C2-0776-0A56-307A-34B2EFFAF41D}"/>
              </a:ext>
            </a:extLst>
          </p:cNvPr>
          <p:cNvPicPr>
            <a:picLocks noChangeAspect="1"/>
          </p:cNvPicPr>
          <p:nvPr/>
        </p:nvPicPr>
        <p:blipFill>
          <a:blip r:embed="rId3"/>
          <a:srcRect l="55039" t="3486" r="3120" b="3030"/>
          <a:stretch>
            <a:fillRect/>
          </a:stretch>
        </p:blipFill>
        <p:spPr>
          <a:xfrm>
            <a:off x="13147588" y="2284283"/>
            <a:ext cx="4454611" cy="6635211"/>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8">
    <p:bg>
      <p:bgPr>
        <a:solidFill>
          <a:srgbClr val="F6F5F1"/>
        </a:solidFill>
        <a:effectLst/>
      </p:bgPr>
    </p:bg>
    <p:spTree>
      <p:nvGrpSpPr>
        <p:cNvPr id="1" name=""/>
        <p:cNvGrpSpPr/>
        <p:nvPr/>
      </p:nvGrpSpPr>
      <p:grpSpPr>
        <a:xfrm>
          <a:off x="0" y="0"/>
          <a:ext cx="0" cy="0"/>
          <a:chOff x="0" y="0"/>
          <a:chExt cx="0" cy="0"/>
        </a:xfrm>
      </p:grpSpPr>
      <p:sp>
        <p:nvSpPr>
          <p:cNvPr id="2" name="Text 0"/>
          <p:cNvSpPr/>
          <p:nvPr/>
        </p:nvSpPr>
        <p:spPr>
          <a:xfrm>
            <a:off x="838200" y="533400"/>
            <a:ext cx="4023360" cy="222250"/>
          </a:xfrm>
          <a:prstGeom prst="rect">
            <a:avLst/>
          </a:prstGeom>
          <a:noFill/>
          <a:ln/>
        </p:spPr>
        <p:txBody>
          <a:bodyPr wrap="square" lIns="25400" tIns="25400" rIns="25400" bIns="25400" rtlCol="0" anchor="t">
            <a:normAutofit/>
          </a:bodyPr>
          <a:lstStyle/>
          <a:p>
            <a:pPr marL="0" indent="0" algn="l">
              <a:buNone/>
            </a:pPr>
            <a:r>
              <a:rPr lang="en-US" sz="1125" kern="0" spc="225" dirty="0">
                <a:solidFill>
                  <a:srgbClr val="6D6A5F"/>
                </a:solidFill>
                <a:latin typeface="IBM Plex Mono" pitchFamily="34" charset="0"/>
                <a:ea typeface="IBM Plex Mono" pitchFamily="34" charset="-122"/>
                <a:cs typeface="IBM Plex Mono" pitchFamily="34" charset="-120"/>
              </a:rPr>
              <a:t>VINCENT PITON · CURRENT RESEARCH</a:t>
            </a:r>
            <a:endParaRPr lang="en-US" sz="1125" dirty="0"/>
          </a:p>
        </p:txBody>
      </p:sp>
      <p:sp>
        <p:nvSpPr>
          <p:cNvPr id="3" name="Text 1"/>
          <p:cNvSpPr/>
          <p:nvPr/>
        </p:nvSpPr>
        <p:spPr>
          <a:xfrm>
            <a:off x="16649700" y="533400"/>
            <a:ext cx="876300" cy="222250"/>
          </a:xfrm>
          <a:prstGeom prst="rect">
            <a:avLst/>
          </a:prstGeom>
          <a:noFill/>
          <a:ln/>
        </p:spPr>
        <p:txBody>
          <a:bodyPr wrap="square" lIns="25400" tIns="25400" rIns="25400" bIns="25400" rtlCol="0" anchor="t">
            <a:normAutofit/>
          </a:bodyPr>
          <a:lstStyle/>
          <a:p>
            <a:pPr marL="0" indent="0" algn="l">
              <a:buNone/>
            </a:pPr>
            <a:r>
              <a:rPr lang="en-US" sz="1125" kern="0" spc="225" dirty="0">
                <a:solidFill>
                  <a:srgbClr val="6D6A5F"/>
                </a:solidFill>
                <a:latin typeface="IBM Plex Mono" pitchFamily="34" charset="0"/>
                <a:ea typeface="IBM Plex Mono" pitchFamily="34" charset="-122"/>
                <a:cs typeface="IBM Plex Mono" pitchFamily="34" charset="-120"/>
              </a:rPr>
              <a:t>08 / 10</a:t>
            </a:r>
            <a:endParaRPr lang="en-US" sz="1125" dirty="0"/>
          </a:p>
        </p:txBody>
      </p:sp>
      <p:sp>
        <p:nvSpPr>
          <p:cNvPr id="4" name="Text 2"/>
          <p:cNvSpPr/>
          <p:nvPr/>
        </p:nvSpPr>
        <p:spPr>
          <a:xfrm>
            <a:off x="838200" y="812800"/>
            <a:ext cx="1761639" cy="647700"/>
          </a:xfrm>
          <a:prstGeom prst="rect">
            <a:avLst/>
          </a:prstGeom>
          <a:noFill/>
          <a:ln/>
        </p:spPr>
        <p:txBody>
          <a:bodyPr wrap="square" lIns="25400" tIns="25400" rIns="25400" bIns="25400" rtlCol="0" anchor="t">
            <a:normAutofit/>
          </a:bodyPr>
          <a:lstStyle/>
          <a:p>
            <a:pPr marL="0" indent="0" algn="l">
              <a:lnSpc>
                <a:spcPct val="65753"/>
              </a:lnSpc>
              <a:buNone/>
            </a:pPr>
            <a:r>
              <a:rPr lang="en-US" sz="4800" kern="0" spc="-72" dirty="0">
                <a:solidFill>
                  <a:srgbClr val="16150F"/>
                </a:solidFill>
                <a:latin typeface="Spectral" pitchFamily="34" charset="0"/>
                <a:ea typeface="Spectral" pitchFamily="34" charset="-122"/>
                <a:cs typeface="Spectral" pitchFamily="34" charset="-120"/>
              </a:rPr>
              <a:t>Agora</a:t>
            </a:r>
            <a:endParaRPr lang="en-US" sz="4800" dirty="0"/>
          </a:p>
        </p:txBody>
      </p:sp>
      <p:sp>
        <p:nvSpPr>
          <p:cNvPr id="6" name="Text 4"/>
          <p:cNvSpPr/>
          <p:nvPr/>
        </p:nvSpPr>
        <p:spPr>
          <a:xfrm>
            <a:off x="838200" y="1517650"/>
            <a:ext cx="18272760" cy="252413"/>
          </a:xfrm>
          <a:prstGeom prst="rect">
            <a:avLst/>
          </a:prstGeom>
          <a:noFill/>
          <a:ln/>
        </p:spPr>
        <p:txBody>
          <a:bodyPr wrap="square" lIns="25400" tIns="25400" rIns="25400" bIns="25400" rtlCol="0" anchor="t">
            <a:normAutofit/>
          </a:bodyPr>
          <a:lstStyle/>
          <a:p>
            <a:pPr marL="0" indent="0" algn="l">
              <a:lnSpc>
                <a:spcPct val="116379"/>
              </a:lnSpc>
              <a:buNone/>
            </a:pPr>
            <a:r>
              <a:rPr lang="en-US" sz="1125" dirty="0">
                <a:solidFill>
                  <a:srgbClr val="6D6A5F"/>
                </a:solidFill>
                <a:latin typeface="IBM Plex Mono" pitchFamily="34" charset="0"/>
                <a:ea typeface="IBM Plex Mono" pitchFamily="34" charset="-122"/>
                <a:cs typeface="IBM Plex Mono" pitchFamily="34" charset="-120"/>
              </a:rPr>
              <a:t>2024 · Paris, France · Paris Blockchain Week Hackathon · Collective intelligence / blockchain experiment</a:t>
            </a:r>
            <a:endParaRPr lang="en-US" sz="1125" dirty="0"/>
          </a:p>
        </p:txBody>
      </p:sp>
      <p:sp>
        <p:nvSpPr>
          <p:cNvPr id="7" name="Shape 5"/>
          <p:cNvSpPr/>
          <p:nvPr/>
        </p:nvSpPr>
        <p:spPr>
          <a:xfrm>
            <a:off x="838200" y="1884363"/>
            <a:ext cx="16611600" cy="9525"/>
          </a:xfrm>
          <a:prstGeom prst="rect">
            <a:avLst/>
          </a:prstGeom>
          <a:solidFill>
            <a:srgbClr val="D3CFC3"/>
          </a:solidFill>
          <a:ln/>
        </p:spPr>
        <p:txBody>
          <a:bodyPr/>
          <a:lstStyle/>
          <a:p>
            <a:endParaRPr lang="en-US"/>
          </a:p>
        </p:txBody>
      </p:sp>
      <p:sp>
        <p:nvSpPr>
          <p:cNvPr id="8" name="Text 6"/>
          <p:cNvSpPr/>
          <p:nvPr/>
        </p:nvSpPr>
        <p:spPr>
          <a:xfrm>
            <a:off x="838201" y="2531295"/>
            <a:ext cx="5241324" cy="6831806"/>
          </a:xfrm>
          <a:prstGeom prst="rect">
            <a:avLst/>
          </a:prstGeom>
          <a:noFill/>
          <a:ln/>
        </p:spPr>
        <p:txBody>
          <a:bodyPr wrap="square" lIns="25400" tIns="25400" rIns="25400" bIns="25400" rtlCol="0" anchor="t">
            <a:normAutofit/>
          </a:bodyPr>
          <a:lstStyle/>
          <a:p>
            <a:pPr marL="0" indent="0" algn="l">
              <a:lnSpc>
                <a:spcPct val="136765"/>
              </a:lnSpc>
              <a:buNone/>
            </a:pPr>
            <a:r>
              <a:rPr lang="en-US" sz="1500" dirty="0">
                <a:solidFill>
                  <a:srgbClr val="16150F"/>
                </a:solidFill>
                <a:latin typeface="Helvetica" panose="020B0604020202020204" pitchFamily="34" charset="0"/>
                <a:ea typeface="Helvetica" pitchFamily="34" charset="-122"/>
                <a:cs typeface="Helvetica" panose="020B0604020202020204" pitchFamily="34" charset="0"/>
              </a:rPr>
              <a:t>Agora is an experimental platform exploring collective intelligence, prediction and feedback loops. Participants contribute predictions about the future evolution of financial-market data; rather than treating individual forecasts as isolated opinions, Agora aggregates them into an evolving collective prediction testing whether a sufficiently large collection of individual estimates can produce an emergent signal more accurate than its contributors, a form of crowdsourced anticipation.</a:t>
            </a:r>
          </a:p>
          <a:p>
            <a:pPr marL="0" indent="0" algn="l">
              <a:lnSpc>
                <a:spcPct val="136765"/>
              </a:lnSpc>
              <a:buNone/>
            </a:pPr>
            <a:endParaRPr lang="en-US" sz="1500" dirty="0">
              <a:solidFill>
                <a:srgbClr val="16150F"/>
              </a:solidFill>
              <a:latin typeface="Helvetica" panose="020B0604020202020204" pitchFamily="34" charset="0"/>
              <a:cs typeface="Helvetica" panose="020B0604020202020204" pitchFamily="34" charset="0"/>
            </a:endParaRPr>
          </a:p>
          <a:p>
            <a:pPr>
              <a:lnSpc>
                <a:spcPct val="136765"/>
              </a:lnSpc>
            </a:pPr>
            <a:r>
              <a:rPr lang="en-US" sz="1500" dirty="0">
                <a:solidFill>
                  <a:srgbClr val="16150F"/>
                </a:solidFill>
                <a:latin typeface="Helvetica" panose="020B0604020202020204" pitchFamily="34" charset="0"/>
                <a:ea typeface="Helvetica" pitchFamily="34" charset="-122"/>
                <a:cs typeface="Helvetica" panose="020B0604020202020204" pitchFamily="34" charset="0"/>
              </a:rPr>
              <a:t>But financial systems are themselves influenced by expectations. If enough people see and trust the same prediction, they may begin acting upon it the prediction ceases to be entirely descriptive. </a:t>
            </a:r>
            <a:r>
              <a:rPr lang="en-US" sz="1500" dirty="0">
                <a:latin typeface="Helvetica" panose="020B0604020202020204" pitchFamily="34" charset="0"/>
                <a:cs typeface="Helvetica" panose="020B0604020202020204" pitchFamily="34" charset="0"/>
              </a:rPr>
              <a:t>It becomes part of the system it attempts to predict.</a:t>
            </a:r>
          </a:p>
          <a:p>
            <a:pPr marL="0" indent="0" algn="l">
              <a:lnSpc>
                <a:spcPct val="136765"/>
              </a:lnSpc>
              <a:buNone/>
            </a:pPr>
            <a:endParaRPr lang="en-US" sz="1500" dirty="0">
              <a:latin typeface="Helvetica" panose="020B0604020202020204" pitchFamily="34" charset="0"/>
              <a:cs typeface="Helvetica" panose="020B0604020202020204" pitchFamily="34" charset="0"/>
            </a:endParaRPr>
          </a:p>
          <a:p>
            <a:pPr marL="0" indent="0" algn="l">
              <a:lnSpc>
                <a:spcPct val="136765"/>
              </a:lnSpc>
              <a:buNone/>
            </a:pPr>
            <a:r>
              <a:rPr lang="en-US" sz="1500" dirty="0">
                <a:latin typeface="Helvetica" panose="020B0604020202020204" pitchFamily="34" charset="0"/>
                <a:cs typeface="Helvetica" panose="020B0604020202020204" pitchFamily="34" charset="0"/>
              </a:rPr>
              <a:t>Agora investigates the unstable boundary between observing a system and participating in its evolution. Where </a:t>
            </a:r>
            <a:r>
              <a:rPr lang="en-US" sz="1500" dirty="0" err="1">
                <a:latin typeface="Helvetica" panose="020B0604020202020204" pitchFamily="34" charset="0"/>
                <a:cs typeface="Helvetica" panose="020B0604020202020204" pitchFamily="34" charset="0"/>
              </a:rPr>
              <a:t>Pivitim</a:t>
            </a:r>
            <a:r>
              <a:rPr lang="en-US" sz="1500" dirty="0">
                <a:latin typeface="Helvetica" panose="020B0604020202020204" pitchFamily="34" charset="0"/>
                <a:cs typeface="Helvetica" panose="020B0604020202020204" pitchFamily="34" charset="0"/>
              </a:rPr>
              <a:t> explores individual meaning-making, Agora extends this question toward collective interpretation and collective behaviour.</a:t>
            </a:r>
          </a:p>
          <a:p>
            <a:pPr marL="0" indent="0" algn="l">
              <a:lnSpc>
                <a:spcPct val="136765"/>
              </a:lnSpc>
              <a:buNone/>
            </a:pPr>
            <a:endParaRPr lang="en-US" sz="1500" dirty="0">
              <a:latin typeface="Helvetica" panose="020B0604020202020204" pitchFamily="34" charset="0"/>
              <a:cs typeface="Helvetica" panose="020B0604020202020204" pitchFamily="34" charset="0"/>
            </a:endParaRPr>
          </a:p>
          <a:p>
            <a:pPr marL="0" indent="0" algn="l">
              <a:lnSpc>
                <a:spcPct val="136765"/>
              </a:lnSpc>
              <a:buNone/>
            </a:pPr>
            <a:endParaRPr lang="en-US" sz="1500" dirty="0">
              <a:latin typeface="Helvetica" panose="020B0604020202020204" pitchFamily="34" charset="0"/>
              <a:cs typeface="Helvetica" panose="020B0604020202020204" pitchFamily="34" charset="0"/>
            </a:endParaRPr>
          </a:p>
        </p:txBody>
      </p:sp>
      <p:pic>
        <p:nvPicPr>
          <p:cNvPr id="14" name="Image 0" descr="preencoded.png"/>
          <p:cNvPicPr>
            <a:picLocks noChangeAspect="1"/>
          </p:cNvPicPr>
          <p:nvPr/>
        </p:nvPicPr>
        <p:blipFill>
          <a:blip r:embed="rId3"/>
          <a:srcRect l="461" t="9360" r="461" b="7067"/>
          <a:stretch>
            <a:fillRect/>
          </a:stretch>
        </p:blipFill>
        <p:spPr>
          <a:xfrm>
            <a:off x="6576317" y="2531295"/>
            <a:ext cx="10819418" cy="6084201"/>
          </a:xfrm>
          <a:prstGeom prst="rect">
            <a:avLst/>
          </a:prstGeom>
        </p:spPr>
      </p:pic>
      <p:sp>
        <p:nvSpPr>
          <p:cNvPr id="15" name="Shape 12"/>
          <p:cNvSpPr/>
          <p:nvPr/>
        </p:nvSpPr>
        <p:spPr>
          <a:xfrm>
            <a:off x="6576317" y="8860657"/>
            <a:ext cx="2177554" cy="304800"/>
          </a:xfrm>
          <a:prstGeom prst="rect">
            <a:avLst/>
          </a:prstGeom>
          <a:ln w="6350">
            <a:solidFill>
              <a:srgbClr val="CDC9BD"/>
            </a:solidFill>
            <a:prstDash val="solid"/>
          </a:ln>
        </p:spPr>
        <p:txBody>
          <a:bodyPr/>
          <a:lstStyle/>
          <a:p>
            <a:endParaRPr lang="en-US"/>
          </a:p>
        </p:txBody>
      </p:sp>
      <p:sp>
        <p:nvSpPr>
          <p:cNvPr id="16" name="Text 13"/>
          <p:cNvSpPr/>
          <p:nvPr/>
        </p:nvSpPr>
        <p:spPr>
          <a:xfrm>
            <a:off x="6696967" y="8924157"/>
            <a:ext cx="2012454" cy="215900"/>
          </a:xfrm>
          <a:prstGeom prst="rect">
            <a:avLst/>
          </a:prstGeom>
          <a:noFill/>
          <a:ln/>
        </p:spPr>
        <p:txBody>
          <a:bodyPr wrap="square" lIns="25400" tIns="25400" rIns="25400" bIns="25400" rtlCol="0" anchor="t">
            <a:normAutofit/>
          </a:bodyPr>
          <a:lstStyle/>
          <a:p>
            <a:pPr marL="0" indent="0" algn="l">
              <a:buNone/>
            </a:pPr>
            <a:r>
              <a:rPr lang="en-US" sz="1050" kern="0" spc="63" dirty="0">
                <a:solidFill>
                  <a:srgbClr val="3D3A31"/>
                </a:solidFill>
                <a:latin typeface="IBM Plex Mono" pitchFamily="34" charset="0"/>
                <a:ea typeface="IBM Plex Mono" pitchFamily="34" charset="-122"/>
                <a:cs typeface="IBM Plex Mono" pitchFamily="34" charset="-120"/>
              </a:rPr>
              <a:t>Individual Predictions</a:t>
            </a:r>
            <a:endParaRPr lang="en-US" sz="1050" dirty="0"/>
          </a:p>
        </p:txBody>
      </p:sp>
      <p:sp>
        <p:nvSpPr>
          <p:cNvPr id="17" name="Text 14"/>
          <p:cNvSpPr/>
          <p:nvPr/>
        </p:nvSpPr>
        <p:spPr>
          <a:xfrm>
            <a:off x="8868171" y="8917807"/>
            <a:ext cx="157559" cy="228600"/>
          </a:xfrm>
          <a:prstGeom prst="rect">
            <a:avLst/>
          </a:prstGeom>
          <a:noFill/>
          <a:ln/>
        </p:spPr>
        <p:txBody>
          <a:bodyPr wrap="square" lIns="25400" tIns="25400" rIns="25400" bIns="25400" rtlCol="0" anchor="t">
            <a:normAutofit/>
          </a:bodyPr>
          <a:lstStyle/>
          <a:p>
            <a:pPr marL="0" indent="0" algn="l">
              <a:buNone/>
            </a:pPr>
            <a:r>
              <a:rPr lang="en-US" sz="1050" kern="0" spc="63" dirty="0">
                <a:solidFill>
                  <a:srgbClr val="8D8A7E"/>
                </a:solidFill>
                <a:latin typeface="IBM Plex Mono" pitchFamily="34" charset="0"/>
                <a:ea typeface="IBM Plex Mono" pitchFamily="34" charset="-122"/>
                <a:cs typeface="IBM Plex Mono" pitchFamily="34" charset="-120"/>
              </a:rPr>
              <a:t>→</a:t>
            </a:r>
            <a:endParaRPr lang="en-US" sz="1050" dirty="0"/>
          </a:p>
        </p:txBody>
      </p:sp>
      <p:sp>
        <p:nvSpPr>
          <p:cNvPr id="18" name="Shape 15"/>
          <p:cNvSpPr/>
          <p:nvPr/>
        </p:nvSpPr>
        <p:spPr>
          <a:xfrm>
            <a:off x="9063830" y="8860657"/>
            <a:ext cx="2177554" cy="304800"/>
          </a:xfrm>
          <a:prstGeom prst="rect">
            <a:avLst/>
          </a:prstGeom>
          <a:ln w="6350">
            <a:solidFill>
              <a:srgbClr val="CDC9BD"/>
            </a:solidFill>
            <a:prstDash val="solid"/>
          </a:ln>
        </p:spPr>
        <p:txBody>
          <a:bodyPr/>
          <a:lstStyle/>
          <a:p>
            <a:endParaRPr lang="en-US"/>
          </a:p>
        </p:txBody>
      </p:sp>
      <p:sp>
        <p:nvSpPr>
          <p:cNvPr id="19" name="Text 16"/>
          <p:cNvSpPr/>
          <p:nvPr/>
        </p:nvSpPr>
        <p:spPr>
          <a:xfrm>
            <a:off x="9184480" y="8924157"/>
            <a:ext cx="2012454" cy="215900"/>
          </a:xfrm>
          <a:prstGeom prst="rect">
            <a:avLst/>
          </a:prstGeom>
          <a:noFill/>
          <a:ln/>
        </p:spPr>
        <p:txBody>
          <a:bodyPr wrap="square" lIns="25400" tIns="25400" rIns="25400" bIns="25400" rtlCol="0" anchor="t">
            <a:normAutofit/>
          </a:bodyPr>
          <a:lstStyle/>
          <a:p>
            <a:pPr marL="0" indent="0" algn="l">
              <a:buNone/>
            </a:pPr>
            <a:r>
              <a:rPr lang="en-US" sz="1050" kern="0" spc="63" dirty="0">
                <a:solidFill>
                  <a:srgbClr val="3D3A31"/>
                </a:solidFill>
                <a:latin typeface="IBM Plex Mono" pitchFamily="34" charset="0"/>
                <a:ea typeface="IBM Plex Mono" pitchFamily="34" charset="-122"/>
                <a:cs typeface="IBM Plex Mono" pitchFamily="34" charset="-120"/>
              </a:rPr>
              <a:t>Collective Aggregation</a:t>
            </a:r>
            <a:endParaRPr lang="en-US" sz="1050" dirty="0"/>
          </a:p>
        </p:txBody>
      </p:sp>
      <p:sp>
        <p:nvSpPr>
          <p:cNvPr id="20" name="Text 17"/>
          <p:cNvSpPr/>
          <p:nvPr/>
        </p:nvSpPr>
        <p:spPr>
          <a:xfrm>
            <a:off x="11355685" y="8917807"/>
            <a:ext cx="157559" cy="228600"/>
          </a:xfrm>
          <a:prstGeom prst="rect">
            <a:avLst/>
          </a:prstGeom>
          <a:noFill/>
          <a:ln/>
        </p:spPr>
        <p:txBody>
          <a:bodyPr wrap="square" lIns="25400" tIns="25400" rIns="25400" bIns="25400" rtlCol="0" anchor="t">
            <a:normAutofit/>
          </a:bodyPr>
          <a:lstStyle/>
          <a:p>
            <a:pPr marL="0" indent="0" algn="l">
              <a:buNone/>
            </a:pPr>
            <a:r>
              <a:rPr lang="en-US" sz="1050" kern="0" spc="63" dirty="0">
                <a:solidFill>
                  <a:srgbClr val="8D8A7E"/>
                </a:solidFill>
                <a:latin typeface="IBM Plex Mono" pitchFamily="34" charset="0"/>
                <a:ea typeface="IBM Plex Mono" pitchFamily="34" charset="-122"/>
                <a:cs typeface="IBM Plex Mono" pitchFamily="34" charset="-120"/>
              </a:rPr>
              <a:t>→</a:t>
            </a:r>
            <a:endParaRPr lang="en-US" sz="1050" dirty="0"/>
          </a:p>
        </p:txBody>
      </p:sp>
      <p:sp>
        <p:nvSpPr>
          <p:cNvPr id="21" name="Shape 18"/>
          <p:cNvSpPr/>
          <p:nvPr/>
        </p:nvSpPr>
        <p:spPr>
          <a:xfrm>
            <a:off x="11551344" y="8860657"/>
            <a:ext cx="1737519" cy="304800"/>
          </a:xfrm>
          <a:prstGeom prst="rect">
            <a:avLst/>
          </a:prstGeom>
          <a:ln w="6350">
            <a:solidFill>
              <a:srgbClr val="CDC9BD"/>
            </a:solidFill>
            <a:prstDash val="solid"/>
          </a:ln>
        </p:spPr>
        <p:txBody>
          <a:bodyPr/>
          <a:lstStyle/>
          <a:p>
            <a:endParaRPr lang="en-US"/>
          </a:p>
        </p:txBody>
      </p:sp>
      <p:sp>
        <p:nvSpPr>
          <p:cNvPr id="22" name="Text 19"/>
          <p:cNvSpPr/>
          <p:nvPr/>
        </p:nvSpPr>
        <p:spPr>
          <a:xfrm>
            <a:off x="11671994" y="8924157"/>
            <a:ext cx="1572419" cy="215900"/>
          </a:xfrm>
          <a:prstGeom prst="rect">
            <a:avLst/>
          </a:prstGeom>
          <a:noFill/>
          <a:ln/>
        </p:spPr>
        <p:txBody>
          <a:bodyPr wrap="square" lIns="25400" tIns="25400" rIns="25400" bIns="25400" rtlCol="0" anchor="t">
            <a:normAutofit/>
          </a:bodyPr>
          <a:lstStyle/>
          <a:p>
            <a:pPr marL="0" indent="0" algn="l">
              <a:buNone/>
            </a:pPr>
            <a:r>
              <a:rPr lang="en-US" sz="1050" kern="0" spc="63" dirty="0">
                <a:solidFill>
                  <a:srgbClr val="3D3A31"/>
                </a:solidFill>
                <a:latin typeface="IBM Plex Mono" pitchFamily="34" charset="0"/>
                <a:ea typeface="IBM Plex Mono" pitchFamily="34" charset="-122"/>
                <a:cs typeface="IBM Plex Mono" pitchFamily="34" charset="-120"/>
              </a:rPr>
              <a:t>Emergent Forecast</a:t>
            </a:r>
            <a:endParaRPr lang="en-US" sz="1050" dirty="0"/>
          </a:p>
        </p:txBody>
      </p:sp>
      <p:sp>
        <p:nvSpPr>
          <p:cNvPr id="23" name="Text 20"/>
          <p:cNvSpPr/>
          <p:nvPr/>
        </p:nvSpPr>
        <p:spPr>
          <a:xfrm>
            <a:off x="13403163" y="8917807"/>
            <a:ext cx="157559" cy="228600"/>
          </a:xfrm>
          <a:prstGeom prst="rect">
            <a:avLst/>
          </a:prstGeom>
          <a:noFill/>
          <a:ln/>
        </p:spPr>
        <p:txBody>
          <a:bodyPr wrap="square" lIns="25400" tIns="25400" rIns="25400" bIns="25400" rtlCol="0" anchor="t">
            <a:normAutofit/>
          </a:bodyPr>
          <a:lstStyle/>
          <a:p>
            <a:pPr marL="0" indent="0" algn="l">
              <a:buNone/>
            </a:pPr>
            <a:r>
              <a:rPr lang="en-US" sz="1050" kern="0" spc="63" dirty="0">
                <a:solidFill>
                  <a:srgbClr val="8D8A7E"/>
                </a:solidFill>
                <a:latin typeface="IBM Plex Mono" pitchFamily="34" charset="0"/>
                <a:ea typeface="IBM Plex Mono" pitchFamily="34" charset="-122"/>
                <a:cs typeface="IBM Plex Mono" pitchFamily="34" charset="-120"/>
              </a:rPr>
              <a:t>→</a:t>
            </a:r>
            <a:endParaRPr lang="en-US" sz="1050" dirty="0"/>
          </a:p>
        </p:txBody>
      </p:sp>
      <p:sp>
        <p:nvSpPr>
          <p:cNvPr id="24" name="Shape 21"/>
          <p:cNvSpPr/>
          <p:nvPr/>
        </p:nvSpPr>
        <p:spPr>
          <a:xfrm>
            <a:off x="13598822" y="8860657"/>
            <a:ext cx="769441" cy="304800"/>
          </a:xfrm>
          <a:prstGeom prst="rect">
            <a:avLst/>
          </a:prstGeom>
          <a:ln w="6350">
            <a:solidFill>
              <a:srgbClr val="CDC9BD"/>
            </a:solidFill>
            <a:prstDash val="solid"/>
          </a:ln>
        </p:spPr>
        <p:txBody>
          <a:bodyPr/>
          <a:lstStyle/>
          <a:p>
            <a:endParaRPr lang="en-US"/>
          </a:p>
        </p:txBody>
      </p:sp>
      <p:sp>
        <p:nvSpPr>
          <p:cNvPr id="25" name="Text 22"/>
          <p:cNvSpPr/>
          <p:nvPr/>
        </p:nvSpPr>
        <p:spPr>
          <a:xfrm>
            <a:off x="13719472" y="8924157"/>
            <a:ext cx="604341" cy="215900"/>
          </a:xfrm>
          <a:prstGeom prst="rect">
            <a:avLst/>
          </a:prstGeom>
          <a:noFill/>
          <a:ln/>
        </p:spPr>
        <p:txBody>
          <a:bodyPr wrap="square" lIns="25400" tIns="25400" rIns="25400" bIns="25400" rtlCol="0" anchor="t">
            <a:normAutofit/>
          </a:bodyPr>
          <a:lstStyle/>
          <a:p>
            <a:pPr marL="0" indent="0" algn="l">
              <a:buNone/>
            </a:pPr>
            <a:r>
              <a:rPr lang="en-US" sz="1050" kern="0" spc="63" dirty="0">
                <a:solidFill>
                  <a:srgbClr val="3D3A31"/>
                </a:solidFill>
                <a:latin typeface="IBM Plex Mono" pitchFamily="34" charset="0"/>
                <a:ea typeface="IBM Plex Mono" pitchFamily="34" charset="-122"/>
                <a:cs typeface="IBM Plex Mono" pitchFamily="34" charset="-120"/>
              </a:rPr>
              <a:t>Belief</a:t>
            </a:r>
            <a:endParaRPr lang="en-US" sz="1050" dirty="0"/>
          </a:p>
        </p:txBody>
      </p:sp>
      <p:sp>
        <p:nvSpPr>
          <p:cNvPr id="26" name="Text 23"/>
          <p:cNvSpPr/>
          <p:nvPr/>
        </p:nvSpPr>
        <p:spPr>
          <a:xfrm>
            <a:off x="14482563" y="8917807"/>
            <a:ext cx="157559" cy="228600"/>
          </a:xfrm>
          <a:prstGeom prst="rect">
            <a:avLst/>
          </a:prstGeom>
          <a:noFill/>
          <a:ln/>
        </p:spPr>
        <p:txBody>
          <a:bodyPr wrap="square" lIns="25400" tIns="25400" rIns="25400" bIns="25400" rtlCol="0" anchor="t">
            <a:normAutofit/>
          </a:bodyPr>
          <a:lstStyle/>
          <a:p>
            <a:pPr marL="0" indent="0" algn="l">
              <a:buNone/>
            </a:pPr>
            <a:r>
              <a:rPr lang="en-US" sz="1050" kern="0" spc="63" dirty="0">
                <a:solidFill>
                  <a:srgbClr val="8D8A7E"/>
                </a:solidFill>
                <a:latin typeface="IBM Plex Mono" pitchFamily="34" charset="0"/>
                <a:ea typeface="IBM Plex Mono" pitchFamily="34" charset="-122"/>
                <a:cs typeface="IBM Plex Mono" pitchFamily="34" charset="-120"/>
              </a:rPr>
              <a:t>→</a:t>
            </a:r>
            <a:endParaRPr lang="en-US" sz="1050" dirty="0"/>
          </a:p>
        </p:txBody>
      </p:sp>
      <p:sp>
        <p:nvSpPr>
          <p:cNvPr id="27" name="Shape 24"/>
          <p:cNvSpPr/>
          <p:nvPr/>
        </p:nvSpPr>
        <p:spPr>
          <a:xfrm>
            <a:off x="14678222" y="8860657"/>
            <a:ext cx="1033462" cy="304800"/>
          </a:xfrm>
          <a:prstGeom prst="rect">
            <a:avLst/>
          </a:prstGeom>
          <a:ln w="6350">
            <a:solidFill>
              <a:srgbClr val="CDC9BD"/>
            </a:solidFill>
            <a:prstDash val="solid"/>
          </a:ln>
        </p:spPr>
        <p:txBody>
          <a:bodyPr/>
          <a:lstStyle/>
          <a:p>
            <a:endParaRPr lang="en-US"/>
          </a:p>
        </p:txBody>
      </p:sp>
      <p:sp>
        <p:nvSpPr>
          <p:cNvPr id="28" name="Text 25"/>
          <p:cNvSpPr/>
          <p:nvPr/>
        </p:nvSpPr>
        <p:spPr>
          <a:xfrm>
            <a:off x="14798872" y="8924157"/>
            <a:ext cx="868362" cy="215900"/>
          </a:xfrm>
          <a:prstGeom prst="rect">
            <a:avLst/>
          </a:prstGeom>
          <a:noFill/>
          <a:ln/>
        </p:spPr>
        <p:txBody>
          <a:bodyPr wrap="square" lIns="25400" tIns="25400" rIns="25400" bIns="25400" rtlCol="0" anchor="t">
            <a:normAutofit/>
          </a:bodyPr>
          <a:lstStyle/>
          <a:p>
            <a:pPr marL="0" indent="0" algn="l">
              <a:buNone/>
            </a:pPr>
            <a:r>
              <a:rPr lang="en-US" sz="1050" kern="0" spc="63" dirty="0">
                <a:solidFill>
                  <a:srgbClr val="3D3A31"/>
                </a:solidFill>
                <a:latin typeface="IBM Plex Mono" pitchFamily="34" charset="0"/>
                <a:ea typeface="IBM Plex Mono" pitchFamily="34" charset="-122"/>
                <a:cs typeface="IBM Plex Mono" pitchFamily="34" charset="-120"/>
              </a:rPr>
              <a:t>Behaviour</a:t>
            </a:r>
            <a:endParaRPr lang="en-US" sz="1050" dirty="0"/>
          </a:p>
        </p:txBody>
      </p:sp>
      <p:sp>
        <p:nvSpPr>
          <p:cNvPr id="29" name="Text 26"/>
          <p:cNvSpPr/>
          <p:nvPr/>
        </p:nvSpPr>
        <p:spPr>
          <a:xfrm>
            <a:off x="15825985" y="8917807"/>
            <a:ext cx="157559" cy="228600"/>
          </a:xfrm>
          <a:prstGeom prst="rect">
            <a:avLst/>
          </a:prstGeom>
          <a:noFill/>
          <a:ln/>
        </p:spPr>
        <p:txBody>
          <a:bodyPr wrap="square" lIns="25400" tIns="25400" rIns="25400" bIns="25400" rtlCol="0" anchor="t">
            <a:normAutofit/>
          </a:bodyPr>
          <a:lstStyle/>
          <a:p>
            <a:pPr marL="0" indent="0" algn="l">
              <a:buNone/>
            </a:pPr>
            <a:r>
              <a:rPr lang="en-US" sz="1050" kern="0" spc="63" dirty="0">
                <a:solidFill>
                  <a:srgbClr val="8D8A7E"/>
                </a:solidFill>
                <a:latin typeface="IBM Plex Mono" pitchFamily="34" charset="0"/>
                <a:ea typeface="IBM Plex Mono" pitchFamily="34" charset="-122"/>
                <a:cs typeface="IBM Plex Mono" pitchFamily="34" charset="-120"/>
              </a:rPr>
              <a:t>→</a:t>
            </a:r>
            <a:endParaRPr lang="en-US" sz="1050" dirty="0"/>
          </a:p>
        </p:txBody>
      </p:sp>
      <p:sp>
        <p:nvSpPr>
          <p:cNvPr id="30" name="Shape 27"/>
          <p:cNvSpPr/>
          <p:nvPr/>
        </p:nvSpPr>
        <p:spPr>
          <a:xfrm>
            <a:off x="16097845" y="8842293"/>
            <a:ext cx="945456" cy="304800"/>
          </a:xfrm>
          <a:prstGeom prst="rect">
            <a:avLst/>
          </a:prstGeom>
          <a:ln w="6350">
            <a:solidFill>
              <a:srgbClr val="CDC9BD"/>
            </a:solidFill>
            <a:prstDash val="solid"/>
          </a:ln>
        </p:spPr>
        <p:txBody>
          <a:bodyPr/>
          <a:lstStyle/>
          <a:p>
            <a:endParaRPr lang="en-US"/>
          </a:p>
        </p:txBody>
      </p:sp>
      <p:sp>
        <p:nvSpPr>
          <p:cNvPr id="31" name="Text 28"/>
          <p:cNvSpPr/>
          <p:nvPr/>
        </p:nvSpPr>
        <p:spPr>
          <a:xfrm>
            <a:off x="16218495" y="8905793"/>
            <a:ext cx="780356" cy="215900"/>
          </a:xfrm>
          <a:prstGeom prst="rect">
            <a:avLst/>
          </a:prstGeom>
          <a:noFill/>
          <a:ln/>
        </p:spPr>
        <p:txBody>
          <a:bodyPr wrap="square" lIns="25400" tIns="25400" rIns="25400" bIns="25400" rtlCol="0" anchor="t">
            <a:normAutofit/>
          </a:bodyPr>
          <a:lstStyle/>
          <a:p>
            <a:pPr marL="0" indent="0" algn="l">
              <a:buNone/>
            </a:pPr>
            <a:r>
              <a:rPr lang="en-US" sz="1050" kern="0" spc="63" dirty="0">
                <a:solidFill>
                  <a:srgbClr val="3D3A31"/>
                </a:solidFill>
                <a:latin typeface="IBM Plex Mono" pitchFamily="34" charset="0"/>
                <a:ea typeface="IBM Plex Mono" pitchFamily="34" charset="-122"/>
                <a:cs typeface="IBM Plex Mono" pitchFamily="34" charset="-120"/>
              </a:rPr>
              <a:t>New Data</a:t>
            </a:r>
            <a:endParaRPr lang="en-US" sz="10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9">
    <p:bg>
      <p:bgPr>
        <a:solidFill>
          <a:srgbClr val="F6F5F1"/>
        </a:solidFill>
        <a:effectLst/>
      </p:bgPr>
    </p:bg>
    <p:spTree>
      <p:nvGrpSpPr>
        <p:cNvPr id="1" name=""/>
        <p:cNvGrpSpPr/>
        <p:nvPr/>
      </p:nvGrpSpPr>
      <p:grpSpPr>
        <a:xfrm>
          <a:off x="0" y="0"/>
          <a:ext cx="0" cy="0"/>
          <a:chOff x="0" y="0"/>
          <a:chExt cx="0" cy="0"/>
        </a:xfrm>
      </p:grpSpPr>
      <p:sp>
        <p:nvSpPr>
          <p:cNvPr id="2" name="Text 0"/>
          <p:cNvSpPr/>
          <p:nvPr/>
        </p:nvSpPr>
        <p:spPr>
          <a:xfrm>
            <a:off x="838200" y="533400"/>
            <a:ext cx="4023360" cy="222250"/>
          </a:xfrm>
          <a:prstGeom prst="rect">
            <a:avLst/>
          </a:prstGeom>
          <a:noFill/>
          <a:ln/>
        </p:spPr>
        <p:txBody>
          <a:bodyPr wrap="square" lIns="25400" tIns="25400" rIns="25400" bIns="25400" rtlCol="0" anchor="t">
            <a:normAutofit/>
          </a:bodyPr>
          <a:lstStyle/>
          <a:p>
            <a:pPr marL="0" indent="0" algn="l">
              <a:buNone/>
            </a:pPr>
            <a:r>
              <a:rPr lang="en-US" sz="1125" kern="0" spc="225" dirty="0">
                <a:solidFill>
                  <a:srgbClr val="6D6A5F"/>
                </a:solidFill>
                <a:latin typeface="IBM Plex Mono" pitchFamily="34" charset="0"/>
                <a:ea typeface="IBM Plex Mono" pitchFamily="34" charset="-122"/>
                <a:cs typeface="IBM Plex Mono" pitchFamily="34" charset="-120"/>
              </a:rPr>
              <a:t>VINCENT PITON · TERRITORY &amp; DATA</a:t>
            </a:r>
            <a:endParaRPr lang="en-US" sz="1125" dirty="0"/>
          </a:p>
        </p:txBody>
      </p:sp>
      <p:sp>
        <p:nvSpPr>
          <p:cNvPr id="3" name="Text 1"/>
          <p:cNvSpPr/>
          <p:nvPr/>
        </p:nvSpPr>
        <p:spPr>
          <a:xfrm>
            <a:off x="16649700" y="533400"/>
            <a:ext cx="876300" cy="222250"/>
          </a:xfrm>
          <a:prstGeom prst="rect">
            <a:avLst/>
          </a:prstGeom>
          <a:noFill/>
          <a:ln/>
        </p:spPr>
        <p:txBody>
          <a:bodyPr wrap="square" lIns="25400" tIns="25400" rIns="25400" bIns="25400" rtlCol="0" anchor="t">
            <a:normAutofit/>
          </a:bodyPr>
          <a:lstStyle/>
          <a:p>
            <a:pPr marL="0" indent="0" algn="l">
              <a:buNone/>
            </a:pPr>
            <a:r>
              <a:rPr lang="en-US" sz="1125" kern="0" spc="225" dirty="0">
                <a:solidFill>
                  <a:srgbClr val="6D6A5F"/>
                </a:solidFill>
                <a:latin typeface="IBM Plex Mono" pitchFamily="34" charset="0"/>
                <a:ea typeface="IBM Plex Mono" pitchFamily="34" charset="-122"/>
                <a:cs typeface="IBM Plex Mono" pitchFamily="34" charset="-120"/>
              </a:rPr>
              <a:t>09 / 10</a:t>
            </a:r>
            <a:endParaRPr lang="en-US" sz="1125" dirty="0"/>
          </a:p>
        </p:txBody>
      </p:sp>
      <p:sp>
        <p:nvSpPr>
          <p:cNvPr id="4" name="Text 2"/>
          <p:cNvSpPr/>
          <p:nvPr/>
        </p:nvSpPr>
        <p:spPr>
          <a:xfrm>
            <a:off x="838200" y="812800"/>
            <a:ext cx="3680768" cy="647700"/>
          </a:xfrm>
          <a:prstGeom prst="rect">
            <a:avLst/>
          </a:prstGeom>
          <a:noFill/>
          <a:ln/>
        </p:spPr>
        <p:txBody>
          <a:bodyPr wrap="square" lIns="25400" tIns="25400" rIns="25400" bIns="25400" rtlCol="0" anchor="t">
            <a:normAutofit/>
          </a:bodyPr>
          <a:lstStyle/>
          <a:p>
            <a:pPr marL="0" indent="0" algn="l">
              <a:lnSpc>
                <a:spcPct val="65753"/>
              </a:lnSpc>
              <a:buNone/>
            </a:pPr>
            <a:r>
              <a:rPr lang="en-US" sz="4800" kern="0" spc="-72" dirty="0">
                <a:solidFill>
                  <a:srgbClr val="16150F"/>
                </a:solidFill>
                <a:latin typeface="Spectral" pitchFamily="34" charset="0"/>
                <a:ea typeface="Spectral" pitchFamily="34" charset="-122"/>
                <a:cs typeface="Spectral" pitchFamily="34" charset="-120"/>
              </a:rPr>
              <a:t>Eat the Road</a:t>
            </a:r>
            <a:endParaRPr lang="en-US" sz="4800" dirty="0"/>
          </a:p>
        </p:txBody>
      </p:sp>
      <p:sp>
        <p:nvSpPr>
          <p:cNvPr id="6" name="Shape 4"/>
          <p:cNvSpPr/>
          <p:nvPr/>
        </p:nvSpPr>
        <p:spPr>
          <a:xfrm>
            <a:off x="838200" y="1816100"/>
            <a:ext cx="16611600" cy="9525"/>
          </a:xfrm>
          <a:prstGeom prst="rect">
            <a:avLst/>
          </a:prstGeom>
          <a:solidFill>
            <a:srgbClr val="D3CFC3"/>
          </a:solidFill>
          <a:ln/>
        </p:spPr>
        <p:txBody>
          <a:bodyPr/>
          <a:lstStyle/>
          <a:p>
            <a:endParaRPr lang="en-US"/>
          </a:p>
        </p:txBody>
      </p:sp>
      <p:sp>
        <p:nvSpPr>
          <p:cNvPr id="7" name="Text 5"/>
          <p:cNvSpPr/>
          <p:nvPr/>
        </p:nvSpPr>
        <p:spPr>
          <a:xfrm>
            <a:off x="838200" y="1517650"/>
            <a:ext cx="847725" cy="222250"/>
          </a:xfrm>
          <a:prstGeom prst="rect">
            <a:avLst/>
          </a:prstGeom>
          <a:noFill/>
          <a:ln/>
        </p:spPr>
        <p:txBody>
          <a:bodyPr wrap="square" lIns="25400" tIns="25400" rIns="25400" bIns="25400" rtlCol="0" anchor="t">
            <a:normAutofit/>
          </a:bodyPr>
          <a:lstStyle/>
          <a:p>
            <a:pPr marL="0" indent="0" algn="l">
              <a:buNone/>
            </a:pPr>
            <a:r>
              <a:rPr lang="en-US" sz="1125" dirty="0">
                <a:solidFill>
                  <a:srgbClr val="6D6A5F"/>
                </a:solidFill>
                <a:latin typeface="IBM Plex Mono" pitchFamily="34" charset="0"/>
                <a:ea typeface="IBM Plex Mono" pitchFamily="34" charset="-122"/>
                <a:cs typeface="IBM Plex Mono" pitchFamily="34" charset="-120"/>
              </a:rPr>
              <a:t>2017–2018</a:t>
            </a:r>
            <a:endParaRPr lang="en-US" sz="1125" dirty="0"/>
          </a:p>
        </p:txBody>
      </p:sp>
      <p:sp>
        <p:nvSpPr>
          <p:cNvPr id="8" name="Text 6"/>
          <p:cNvSpPr/>
          <p:nvPr/>
        </p:nvSpPr>
        <p:spPr>
          <a:xfrm>
            <a:off x="1952625" y="1517650"/>
            <a:ext cx="1019175" cy="222250"/>
          </a:xfrm>
          <a:prstGeom prst="rect">
            <a:avLst/>
          </a:prstGeom>
          <a:noFill/>
          <a:ln/>
        </p:spPr>
        <p:txBody>
          <a:bodyPr wrap="square" lIns="25400" tIns="25400" rIns="25400" bIns="25400" rtlCol="0" anchor="t">
            <a:normAutofit/>
          </a:bodyPr>
          <a:lstStyle/>
          <a:p>
            <a:pPr marL="0" indent="0" algn="l">
              <a:buNone/>
            </a:pPr>
            <a:r>
              <a:rPr lang="en-US" sz="1125" dirty="0">
                <a:solidFill>
                  <a:srgbClr val="6D6A5F"/>
                </a:solidFill>
                <a:latin typeface="IBM Plex Mono" pitchFamily="34" charset="0"/>
                <a:ea typeface="IBM Plex Mono" pitchFamily="34" charset="-122"/>
                <a:cs typeface="IBM Plex Mono" pitchFamily="34" charset="-120"/>
              </a:rPr>
              <a:t>New Zealand</a:t>
            </a:r>
            <a:endParaRPr lang="en-US" sz="1125" dirty="0"/>
          </a:p>
        </p:txBody>
      </p:sp>
      <p:sp>
        <p:nvSpPr>
          <p:cNvPr id="9" name="Text 7"/>
          <p:cNvSpPr/>
          <p:nvPr/>
        </p:nvSpPr>
        <p:spPr>
          <a:xfrm>
            <a:off x="3238500" y="1517650"/>
            <a:ext cx="762000" cy="222250"/>
          </a:xfrm>
          <a:prstGeom prst="rect">
            <a:avLst/>
          </a:prstGeom>
          <a:noFill/>
          <a:ln/>
        </p:spPr>
        <p:txBody>
          <a:bodyPr wrap="square" lIns="25400" tIns="25400" rIns="25400" bIns="25400" rtlCol="0" anchor="t">
            <a:normAutofit/>
          </a:bodyPr>
          <a:lstStyle/>
          <a:p>
            <a:pPr marL="0" indent="0" algn="l">
              <a:buNone/>
            </a:pPr>
            <a:r>
              <a:rPr lang="en-US" sz="1125" dirty="0">
                <a:solidFill>
                  <a:srgbClr val="6D6A5F"/>
                </a:solidFill>
                <a:latin typeface="IBM Plex Mono" pitchFamily="34" charset="0"/>
                <a:ea typeface="IBM Plex Mono" pitchFamily="34" charset="-122"/>
                <a:cs typeface="IBM Plex Mono" pitchFamily="34" charset="-120"/>
              </a:rPr>
              <a:t>114 days</a:t>
            </a:r>
            <a:endParaRPr lang="en-US" sz="1125" dirty="0"/>
          </a:p>
        </p:txBody>
      </p:sp>
      <p:sp>
        <p:nvSpPr>
          <p:cNvPr id="10" name="Text 8"/>
          <p:cNvSpPr/>
          <p:nvPr/>
        </p:nvSpPr>
        <p:spPr>
          <a:xfrm>
            <a:off x="4267200" y="1517650"/>
            <a:ext cx="2074545" cy="222250"/>
          </a:xfrm>
          <a:prstGeom prst="rect">
            <a:avLst/>
          </a:prstGeom>
          <a:noFill/>
          <a:ln/>
        </p:spPr>
        <p:txBody>
          <a:bodyPr wrap="square" lIns="25400" tIns="25400" rIns="25400" bIns="25400" rtlCol="0" anchor="t">
            <a:normAutofit/>
          </a:bodyPr>
          <a:lstStyle/>
          <a:p>
            <a:pPr marL="0" indent="0" algn="l">
              <a:buNone/>
            </a:pPr>
            <a:r>
              <a:rPr lang="en-US" sz="1125" dirty="0">
                <a:solidFill>
                  <a:srgbClr val="6D6A5F"/>
                </a:solidFill>
                <a:latin typeface="IBM Plex Mono" pitchFamily="34" charset="0"/>
                <a:ea typeface="IBM Plex Mono" pitchFamily="34" charset="-122"/>
                <a:cs typeface="IBM Plex Mono" pitchFamily="34" charset="-120"/>
              </a:rPr>
              <a:t>Approximately 3,000 km</a:t>
            </a:r>
            <a:endParaRPr lang="en-US" sz="1125" dirty="0"/>
          </a:p>
        </p:txBody>
      </p:sp>
      <p:sp>
        <p:nvSpPr>
          <p:cNvPr id="11" name="Text 9"/>
          <p:cNvSpPr/>
          <p:nvPr/>
        </p:nvSpPr>
        <p:spPr>
          <a:xfrm>
            <a:off x="6496050" y="1517650"/>
            <a:ext cx="1414463" cy="222250"/>
          </a:xfrm>
          <a:prstGeom prst="rect">
            <a:avLst/>
          </a:prstGeom>
          <a:noFill/>
          <a:ln/>
        </p:spPr>
        <p:txBody>
          <a:bodyPr wrap="square" lIns="25400" tIns="25400" rIns="25400" bIns="25400" rtlCol="0" anchor="t">
            <a:normAutofit/>
          </a:bodyPr>
          <a:lstStyle/>
          <a:p>
            <a:pPr marL="0" indent="0" algn="l">
              <a:buNone/>
            </a:pPr>
            <a:r>
              <a:rPr lang="en-US" sz="1125" dirty="0">
                <a:solidFill>
                  <a:srgbClr val="6D6A5F"/>
                </a:solidFill>
                <a:latin typeface="IBM Plex Mono" pitchFamily="34" charset="0"/>
                <a:ea typeface="IBM Plex Mono" pitchFamily="34" charset="-122"/>
                <a:cs typeface="IBM Plex Mono" pitchFamily="34" charset="-120"/>
              </a:rPr>
              <a:t>Solo expedition</a:t>
            </a:r>
            <a:endParaRPr lang="en-US" sz="1125" dirty="0"/>
          </a:p>
        </p:txBody>
      </p:sp>
      <p:sp>
        <p:nvSpPr>
          <p:cNvPr id="12" name="Text 10"/>
          <p:cNvSpPr/>
          <p:nvPr/>
        </p:nvSpPr>
        <p:spPr>
          <a:xfrm>
            <a:off x="838200" y="2070100"/>
            <a:ext cx="9732264" cy="923925"/>
          </a:xfrm>
          <a:prstGeom prst="rect">
            <a:avLst/>
          </a:prstGeom>
          <a:noFill/>
          <a:ln/>
        </p:spPr>
        <p:txBody>
          <a:bodyPr wrap="square" lIns="25400" tIns="25400" rIns="25400" bIns="25400" rtlCol="0" anchor="t">
            <a:normAutofit lnSpcReduction="10000"/>
          </a:bodyPr>
          <a:lstStyle/>
          <a:p>
            <a:pPr marL="0" indent="0" algn="l">
              <a:lnSpc>
                <a:spcPct val="136765"/>
              </a:lnSpc>
              <a:buNone/>
            </a:pPr>
            <a:r>
              <a:rPr lang="en-US" sz="1500" dirty="0">
                <a:solidFill>
                  <a:srgbClr val="16150F"/>
                </a:solidFill>
                <a:latin typeface="Helvetica" pitchFamily="34" charset="0"/>
                <a:ea typeface="Helvetica" pitchFamily="34" charset="-122"/>
                <a:cs typeface="Helvetica" pitchFamily="34" charset="-120"/>
              </a:rPr>
              <a:t>Eat the Road was a botanical expedition along Te Araroa, crossing New Zealand on foot from north to south. Over 114 days, I walked approximately 3,000 kilometres while documenting wild edible plants encountered along the route.</a:t>
            </a:r>
            <a:endParaRPr lang="en-US" sz="1500" dirty="0"/>
          </a:p>
        </p:txBody>
      </p:sp>
      <p:sp>
        <p:nvSpPr>
          <p:cNvPr id="13" name="Text 11"/>
          <p:cNvSpPr/>
          <p:nvPr/>
        </p:nvSpPr>
        <p:spPr>
          <a:xfrm>
            <a:off x="838200" y="3108325"/>
            <a:ext cx="9732264" cy="1219200"/>
          </a:xfrm>
          <a:prstGeom prst="rect">
            <a:avLst/>
          </a:prstGeom>
          <a:noFill/>
          <a:ln/>
        </p:spPr>
        <p:txBody>
          <a:bodyPr wrap="square" lIns="25400" tIns="25400" rIns="25400" bIns="25400" rtlCol="0" anchor="t">
            <a:normAutofit lnSpcReduction="10000"/>
          </a:bodyPr>
          <a:lstStyle/>
          <a:p>
            <a:pPr marL="0" indent="0" algn="l">
              <a:lnSpc>
                <a:spcPct val="136765"/>
              </a:lnSpc>
              <a:buNone/>
            </a:pPr>
            <a:r>
              <a:rPr lang="en-US" sz="1500" dirty="0">
                <a:solidFill>
                  <a:srgbClr val="16150F"/>
                </a:solidFill>
                <a:latin typeface="Helvetica" pitchFamily="34" charset="0"/>
                <a:ea typeface="Helvetica" pitchFamily="34" charset="-122"/>
                <a:cs typeface="Helvetica" pitchFamily="34" charset="-120"/>
              </a:rPr>
              <a:t>Before the expedition, I developed a digital field-collection system based on Open Data Kit — botanical observations and GPS coordinates could be recorded in the field and subsequently transformed into a geographic dataset displayed through an online map. Approximately 1,500 botanical observations were documented during the journey.</a:t>
            </a:r>
            <a:endParaRPr lang="en-US" sz="1500" dirty="0"/>
          </a:p>
        </p:txBody>
      </p:sp>
      <p:sp>
        <p:nvSpPr>
          <p:cNvPr id="14" name="Text 12"/>
          <p:cNvSpPr/>
          <p:nvPr/>
        </p:nvSpPr>
        <p:spPr>
          <a:xfrm>
            <a:off x="838200" y="4441825"/>
            <a:ext cx="9732264" cy="923925"/>
          </a:xfrm>
          <a:prstGeom prst="rect">
            <a:avLst/>
          </a:prstGeom>
          <a:noFill/>
          <a:ln/>
        </p:spPr>
        <p:txBody>
          <a:bodyPr wrap="square" lIns="25400" tIns="25400" rIns="25400" bIns="25400" rtlCol="0" anchor="t">
            <a:normAutofit lnSpcReduction="10000"/>
          </a:bodyPr>
          <a:lstStyle/>
          <a:p>
            <a:pPr marL="0" indent="0" algn="l">
              <a:lnSpc>
                <a:spcPct val="136765"/>
              </a:lnSpc>
              <a:buNone/>
            </a:pPr>
            <a:r>
              <a:rPr lang="en-US" sz="1500" dirty="0">
                <a:solidFill>
                  <a:srgbClr val="16150F"/>
                </a:solidFill>
                <a:latin typeface="Helvetica" pitchFamily="34" charset="0"/>
                <a:ea typeface="Helvetica" pitchFamily="34" charset="-122"/>
                <a:cs typeface="Helvetica" pitchFamily="34" charset="-120"/>
              </a:rPr>
              <a:t>The project confronted two ways of experiencing the same territory: one physical and subjective — 114 days of walking — the other informational — coordinates, records and points on a map. The resulting database was intended to remain accessible and reusable by future travellers and hikers.</a:t>
            </a:r>
            <a:endParaRPr lang="en-US" sz="1500" dirty="0"/>
          </a:p>
        </p:txBody>
      </p:sp>
      <p:sp>
        <p:nvSpPr>
          <p:cNvPr id="15" name="Text 13"/>
          <p:cNvSpPr/>
          <p:nvPr/>
        </p:nvSpPr>
        <p:spPr>
          <a:xfrm>
            <a:off x="838200" y="5480050"/>
            <a:ext cx="9732264" cy="539948"/>
          </a:xfrm>
          <a:prstGeom prst="rect">
            <a:avLst/>
          </a:prstGeom>
          <a:noFill/>
          <a:ln/>
        </p:spPr>
        <p:txBody>
          <a:bodyPr wrap="square" lIns="25400" tIns="25400" rIns="25400" bIns="25400" rtlCol="0" anchor="t">
            <a:normAutofit lnSpcReduction="10000"/>
          </a:bodyPr>
          <a:lstStyle/>
          <a:p>
            <a:pPr marL="0" indent="0" algn="l">
              <a:lnSpc>
                <a:spcPct val="136293"/>
              </a:lnSpc>
              <a:buNone/>
            </a:pPr>
            <a:r>
              <a:rPr lang="en-US" sz="1275" dirty="0">
                <a:solidFill>
                  <a:srgbClr val="4A473D"/>
                </a:solidFill>
                <a:latin typeface="Helvetica" pitchFamily="34" charset="0"/>
                <a:ea typeface="Helvetica" pitchFamily="34" charset="-122"/>
                <a:cs typeface="Helvetica" pitchFamily="34" charset="-120"/>
              </a:rPr>
              <a:t>Eat the Road received a grant from the Réunion Island Adventure Film Festival, where I presented the project to an audience of several thousand people; the expedition was documented online and later developed into a documentary teaser.</a:t>
            </a:r>
            <a:endParaRPr lang="en-US" sz="1275" dirty="0"/>
          </a:p>
        </p:txBody>
      </p:sp>
      <p:sp>
        <p:nvSpPr>
          <p:cNvPr id="16" name="Shape 14"/>
          <p:cNvSpPr/>
          <p:nvPr/>
        </p:nvSpPr>
        <p:spPr>
          <a:xfrm>
            <a:off x="838200" y="8961041"/>
            <a:ext cx="9448800" cy="9525"/>
          </a:xfrm>
          <a:prstGeom prst="rect">
            <a:avLst/>
          </a:prstGeom>
          <a:solidFill>
            <a:srgbClr val="D3CFC3"/>
          </a:solidFill>
          <a:ln/>
        </p:spPr>
        <p:txBody>
          <a:bodyPr/>
          <a:lstStyle/>
          <a:p>
            <a:endParaRPr lang="en-US"/>
          </a:p>
        </p:txBody>
      </p:sp>
      <p:sp>
        <p:nvSpPr>
          <p:cNvPr id="17" name="Text 15"/>
          <p:cNvSpPr/>
          <p:nvPr/>
        </p:nvSpPr>
        <p:spPr>
          <a:xfrm>
            <a:off x="838200" y="9119791"/>
            <a:ext cx="10393680" cy="229989"/>
          </a:xfrm>
          <a:prstGeom prst="rect">
            <a:avLst/>
          </a:prstGeom>
          <a:noFill/>
          <a:ln/>
        </p:spPr>
        <p:txBody>
          <a:bodyPr wrap="square" lIns="25400" tIns="25400" rIns="25400" bIns="25400" rtlCol="0" anchor="t">
            <a:normAutofit/>
          </a:bodyPr>
          <a:lstStyle/>
          <a:p>
            <a:pPr marL="0" indent="0" algn="l">
              <a:lnSpc>
                <a:spcPct val="120900"/>
              </a:lnSpc>
              <a:buNone/>
            </a:pPr>
            <a:r>
              <a:rPr lang="en-US" sz="975" kern="0" spc="137" dirty="0">
                <a:solidFill>
                  <a:srgbClr val="8D8A7E"/>
                </a:solidFill>
                <a:latin typeface="IBM Plex Mono" pitchFamily="34" charset="0"/>
                <a:ea typeface="IBM Plex Mono" pitchFamily="34" charset="-122"/>
                <a:cs typeface="IBM Plex Mono" pitchFamily="34" charset="-120"/>
              </a:rPr>
              <a:t>EAT THE ROAD ESTABLISHED A QUESTION THAT WOULD LATER RETURN IN DRUIDZ AND TATSU</a:t>
            </a:r>
            <a:endParaRPr lang="en-US" sz="975" dirty="0"/>
          </a:p>
        </p:txBody>
      </p:sp>
      <p:sp>
        <p:nvSpPr>
          <p:cNvPr id="18" name="Text 16"/>
          <p:cNvSpPr/>
          <p:nvPr/>
        </p:nvSpPr>
        <p:spPr>
          <a:xfrm>
            <a:off x="838200" y="9387880"/>
            <a:ext cx="10393680" cy="403820"/>
          </a:xfrm>
          <a:prstGeom prst="rect">
            <a:avLst/>
          </a:prstGeom>
          <a:noFill/>
          <a:ln/>
        </p:spPr>
        <p:txBody>
          <a:bodyPr wrap="square" lIns="25400" tIns="25400" rIns="25400" bIns="25400" rtlCol="0" anchor="t">
            <a:normAutofit/>
          </a:bodyPr>
          <a:lstStyle/>
          <a:p>
            <a:pPr marL="0" indent="0" algn="l">
              <a:lnSpc>
                <a:spcPct val="78904"/>
              </a:lnSpc>
              <a:buNone/>
            </a:pPr>
            <a:r>
              <a:rPr lang="en-US" sz="2400" dirty="0">
                <a:solidFill>
                  <a:srgbClr val="16150F"/>
                </a:solidFill>
                <a:latin typeface="Spectral" pitchFamily="34" charset="0"/>
                <a:ea typeface="Spectral" pitchFamily="34" charset="-122"/>
                <a:cs typeface="Spectral" pitchFamily="34" charset="-120"/>
              </a:rPr>
              <a:t>What remains of a place when experience becomes data?</a:t>
            </a:r>
            <a:endParaRPr lang="en-US" sz="2400" dirty="0"/>
          </a:p>
        </p:txBody>
      </p:sp>
      <p:pic>
        <p:nvPicPr>
          <p:cNvPr id="19" name="Image 0" descr="preencoded.png"/>
          <p:cNvPicPr>
            <a:picLocks noChangeAspect="1"/>
          </p:cNvPicPr>
          <p:nvPr/>
        </p:nvPicPr>
        <p:blipFill>
          <a:blip r:embed="rId3"/>
          <a:srcRect t="1" b="1"/>
          <a:stretch/>
        </p:blipFill>
        <p:spPr>
          <a:xfrm>
            <a:off x="10782300" y="2070100"/>
            <a:ext cx="3238500" cy="3310731"/>
          </a:xfrm>
          <a:prstGeom prst="rect">
            <a:avLst/>
          </a:prstGeom>
        </p:spPr>
      </p:pic>
      <p:pic>
        <p:nvPicPr>
          <p:cNvPr id="20" name="Image 1" descr="preencoded.png"/>
          <p:cNvPicPr>
            <a:picLocks noChangeAspect="1"/>
          </p:cNvPicPr>
          <p:nvPr/>
        </p:nvPicPr>
        <p:blipFill>
          <a:blip r:embed="rId4"/>
          <a:srcRect l="947" r="947"/>
          <a:stretch/>
        </p:blipFill>
        <p:spPr>
          <a:xfrm>
            <a:off x="14211300" y="2070100"/>
            <a:ext cx="3238500" cy="3310731"/>
          </a:xfrm>
          <a:prstGeom prst="rect">
            <a:avLst/>
          </a:prstGeom>
        </p:spPr>
      </p:pic>
      <p:pic>
        <p:nvPicPr>
          <p:cNvPr id="21" name="Image 2" descr="preencoded.png"/>
          <p:cNvPicPr>
            <a:picLocks noChangeAspect="1"/>
          </p:cNvPicPr>
          <p:nvPr/>
        </p:nvPicPr>
        <p:blipFill>
          <a:blip r:embed="rId5"/>
          <a:srcRect l="9312" r="9312"/>
          <a:stretch/>
        </p:blipFill>
        <p:spPr>
          <a:xfrm>
            <a:off x="10782300" y="5118100"/>
            <a:ext cx="6667500" cy="46355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0">
    <p:bg>
      <p:bgPr>
        <a:solidFill>
          <a:srgbClr val="F6F5F1"/>
        </a:solidFill>
        <a:effectLst/>
      </p:bgPr>
    </p:bg>
    <p:spTree>
      <p:nvGrpSpPr>
        <p:cNvPr id="1" name=""/>
        <p:cNvGrpSpPr/>
        <p:nvPr/>
      </p:nvGrpSpPr>
      <p:grpSpPr>
        <a:xfrm>
          <a:off x="0" y="0"/>
          <a:ext cx="0" cy="0"/>
          <a:chOff x="0" y="0"/>
          <a:chExt cx="0" cy="0"/>
        </a:xfrm>
      </p:grpSpPr>
      <p:sp>
        <p:nvSpPr>
          <p:cNvPr id="2" name="Text 0"/>
          <p:cNvSpPr/>
          <p:nvPr/>
        </p:nvSpPr>
        <p:spPr>
          <a:xfrm>
            <a:off x="838200" y="533400"/>
            <a:ext cx="6035040" cy="222250"/>
          </a:xfrm>
          <a:prstGeom prst="rect">
            <a:avLst/>
          </a:prstGeom>
          <a:noFill/>
          <a:ln/>
        </p:spPr>
        <p:txBody>
          <a:bodyPr wrap="square" lIns="25400" tIns="25400" rIns="25400" bIns="25400" rtlCol="0" anchor="t">
            <a:normAutofit/>
          </a:bodyPr>
          <a:lstStyle/>
          <a:p>
            <a:pPr marL="0" indent="0" algn="l">
              <a:buNone/>
            </a:pPr>
            <a:r>
              <a:rPr lang="en-US" sz="1125" kern="0" spc="225" dirty="0">
                <a:solidFill>
                  <a:srgbClr val="6D6A5F"/>
                </a:solidFill>
                <a:latin typeface="IBM Plex Mono" pitchFamily="34" charset="0"/>
                <a:ea typeface="IBM Plex Mono" pitchFamily="34" charset="-122"/>
                <a:cs typeface="IBM Plex Mono" pitchFamily="34" charset="-120"/>
              </a:rPr>
              <a:t>COLLABORATIVE PROJECT · NGOC NAU – VINCENT PITON</a:t>
            </a:r>
            <a:endParaRPr lang="en-US" sz="1125" dirty="0"/>
          </a:p>
        </p:txBody>
      </p:sp>
      <p:sp>
        <p:nvSpPr>
          <p:cNvPr id="3" name="Text 1"/>
          <p:cNvSpPr/>
          <p:nvPr/>
        </p:nvSpPr>
        <p:spPr>
          <a:xfrm>
            <a:off x="16649700" y="533400"/>
            <a:ext cx="876300" cy="222250"/>
          </a:xfrm>
          <a:prstGeom prst="rect">
            <a:avLst/>
          </a:prstGeom>
          <a:noFill/>
          <a:ln/>
        </p:spPr>
        <p:txBody>
          <a:bodyPr wrap="square" lIns="25400" tIns="25400" rIns="25400" bIns="25400" rtlCol="0" anchor="t">
            <a:normAutofit/>
          </a:bodyPr>
          <a:lstStyle/>
          <a:p>
            <a:pPr marL="0" indent="0" algn="l">
              <a:buNone/>
            </a:pPr>
            <a:r>
              <a:rPr lang="en-US" sz="1125" kern="0" spc="225" dirty="0">
                <a:solidFill>
                  <a:srgbClr val="6D6A5F"/>
                </a:solidFill>
                <a:latin typeface="IBM Plex Mono" pitchFamily="34" charset="0"/>
                <a:ea typeface="IBM Plex Mono" pitchFamily="34" charset="-122"/>
                <a:cs typeface="IBM Plex Mono" pitchFamily="34" charset="-120"/>
              </a:rPr>
              <a:t>10 / 10</a:t>
            </a:r>
            <a:endParaRPr lang="en-US" sz="1125" dirty="0"/>
          </a:p>
        </p:txBody>
      </p:sp>
      <p:sp>
        <p:nvSpPr>
          <p:cNvPr id="4" name="Text 2"/>
          <p:cNvSpPr/>
          <p:nvPr/>
        </p:nvSpPr>
        <p:spPr>
          <a:xfrm>
            <a:off x="838200" y="812800"/>
            <a:ext cx="4659104" cy="647700"/>
          </a:xfrm>
          <a:prstGeom prst="rect">
            <a:avLst/>
          </a:prstGeom>
          <a:noFill/>
          <a:ln/>
        </p:spPr>
        <p:txBody>
          <a:bodyPr wrap="square" lIns="25400" tIns="25400" rIns="25400" bIns="25400" rtlCol="0" anchor="t">
            <a:normAutofit/>
          </a:bodyPr>
          <a:lstStyle/>
          <a:p>
            <a:pPr marL="0" indent="0" algn="l">
              <a:lnSpc>
                <a:spcPct val="65753"/>
              </a:lnSpc>
              <a:buNone/>
            </a:pPr>
            <a:r>
              <a:rPr lang="en-US" sz="4800" kern="0" spc="-72" dirty="0">
                <a:solidFill>
                  <a:srgbClr val="16150F"/>
                </a:solidFill>
                <a:latin typeface="Spectral" pitchFamily="34" charset="0"/>
                <a:ea typeface="Spectral" pitchFamily="34" charset="-122"/>
                <a:cs typeface="Spectral" pitchFamily="34" charset="-120"/>
              </a:rPr>
              <a:t>Dream Machine</a:t>
            </a:r>
            <a:endParaRPr lang="en-US" sz="4800" dirty="0"/>
          </a:p>
        </p:txBody>
      </p:sp>
      <p:sp>
        <p:nvSpPr>
          <p:cNvPr id="5" name="Text 3"/>
          <p:cNvSpPr/>
          <p:nvPr/>
        </p:nvSpPr>
        <p:spPr>
          <a:xfrm>
            <a:off x="5340450" y="1143000"/>
            <a:ext cx="442020" cy="241300"/>
          </a:xfrm>
          <a:prstGeom prst="rect">
            <a:avLst/>
          </a:prstGeom>
          <a:noFill/>
          <a:ln/>
        </p:spPr>
        <p:txBody>
          <a:bodyPr wrap="square" lIns="25400" tIns="25400" rIns="25400" bIns="25400" rtlCol="0" anchor="t">
            <a:normAutofit/>
          </a:bodyPr>
          <a:lstStyle/>
          <a:p>
            <a:pPr marL="0" indent="0" algn="l">
              <a:buNone/>
            </a:pPr>
            <a:r>
              <a:rPr lang="en-US" sz="1200" dirty="0">
                <a:solidFill>
                  <a:srgbClr val="6D6A5F"/>
                </a:solidFill>
                <a:latin typeface="IBM Plex Mono" pitchFamily="34" charset="0"/>
                <a:ea typeface="IBM Plex Mono" pitchFamily="34" charset="-122"/>
                <a:cs typeface="IBM Plex Mono" pitchFamily="34" charset="-120"/>
              </a:rPr>
              <a:t>2026</a:t>
            </a:r>
            <a:endParaRPr lang="en-US" sz="1200" dirty="0"/>
          </a:p>
        </p:txBody>
      </p:sp>
      <p:sp>
        <p:nvSpPr>
          <p:cNvPr id="6" name="Shape 4"/>
          <p:cNvSpPr/>
          <p:nvPr/>
        </p:nvSpPr>
        <p:spPr>
          <a:xfrm>
            <a:off x="838200" y="1574800"/>
            <a:ext cx="16611600" cy="9525"/>
          </a:xfrm>
          <a:prstGeom prst="rect">
            <a:avLst/>
          </a:prstGeom>
          <a:solidFill>
            <a:srgbClr val="D3CFC3"/>
          </a:solidFill>
          <a:ln/>
        </p:spPr>
        <p:txBody>
          <a:bodyPr/>
          <a:lstStyle/>
          <a:p>
            <a:endParaRPr lang="en-US"/>
          </a:p>
        </p:txBody>
      </p:sp>
      <p:sp>
        <p:nvSpPr>
          <p:cNvPr id="7" name="Text 5"/>
          <p:cNvSpPr/>
          <p:nvPr/>
        </p:nvSpPr>
        <p:spPr>
          <a:xfrm>
            <a:off x="838200" y="1831975"/>
            <a:ext cx="16611600" cy="2746474"/>
          </a:xfrm>
          <a:prstGeom prst="rect">
            <a:avLst/>
          </a:prstGeom>
          <a:noFill/>
          <a:ln/>
        </p:spPr>
        <p:txBody>
          <a:bodyPr wrap="square" lIns="25400" tIns="25400" rIns="25400" bIns="25400" rtlCol="0" anchor="t">
            <a:normAutofit/>
          </a:bodyPr>
          <a:lstStyle/>
          <a:p>
            <a:pPr marL="0" indent="0" algn="l">
              <a:lnSpc>
                <a:spcPct val="139412"/>
              </a:lnSpc>
              <a:buNone/>
            </a:pPr>
            <a:r>
              <a:rPr lang="en-US" sz="1500" dirty="0">
                <a:solidFill>
                  <a:srgbClr val="16150F"/>
                </a:solidFill>
                <a:latin typeface="Helvetica" pitchFamily="34" charset="0"/>
                <a:ea typeface="Helvetica" pitchFamily="34" charset="-122"/>
                <a:cs typeface="Helvetica" pitchFamily="34" charset="-120"/>
              </a:rPr>
              <a:t>Dream Machine is an ongoing interactive project investigating artificial intelligence, neurotechnology and the trust we place in technological interpretations of ourselves. A participant wears an Emotiv EPOC+ EEG headset; the system works with five major EEG frequency bands: Theta, Alpha, Low Beta, High Beta and Gamma — whose variations become inputs for an AI-driven generative system. The brainwave sensor device produces images from the traces of user’s brain activity in real time.</a:t>
            </a:r>
            <a:endParaRPr lang="en-US" sz="1500" dirty="0"/>
          </a:p>
        </p:txBody>
      </p:sp>
      <p:sp>
        <p:nvSpPr>
          <p:cNvPr id="8" name="Shape 6"/>
          <p:cNvSpPr/>
          <p:nvPr/>
        </p:nvSpPr>
        <p:spPr>
          <a:xfrm>
            <a:off x="2000849" y="3348912"/>
            <a:ext cx="19050" cy="1023938"/>
          </a:xfrm>
          <a:prstGeom prst="rect">
            <a:avLst/>
          </a:prstGeom>
          <a:solidFill>
            <a:srgbClr val="16150F"/>
          </a:solidFill>
          <a:ln/>
        </p:spPr>
        <p:txBody>
          <a:bodyPr/>
          <a:lstStyle/>
          <a:p>
            <a:endParaRPr lang="en-US"/>
          </a:p>
        </p:txBody>
      </p:sp>
      <p:sp>
        <p:nvSpPr>
          <p:cNvPr id="9" name="Text 7"/>
          <p:cNvSpPr/>
          <p:nvPr/>
        </p:nvSpPr>
        <p:spPr>
          <a:xfrm>
            <a:off x="2229449" y="3348912"/>
            <a:ext cx="5265420" cy="1062038"/>
          </a:xfrm>
          <a:prstGeom prst="rect">
            <a:avLst/>
          </a:prstGeom>
          <a:noFill/>
          <a:ln/>
        </p:spPr>
        <p:txBody>
          <a:bodyPr wrap="square" lIns="25400" tIns="25400" rIns="25400" bIns="25400" rtlCol="0" anchor="t">
            <a:normAutofit/>
          </a:bodyPr>
          <a:lstStyle/>
          <a:p>
            <a:pPr marL="0" indent="0" algn="l">
              <a:lnSpc>
                <a:spcPct val="85333"/>
              </a:lnSpc>
              <a:buNone/>
            </a:pPr>
            <a:r>
              <a:rPr lang="en-US" sz="2100" dirty="0">
                <a:solidFill>
                  <a:srgbClr val="16150F"/>
                </a:solidFill>
                <a:latin typeface="Spectral" pitchFamily="34" charset="0"/>
                <a:ea typeface="Spectral" pitchFamily="34" charset="-122"/>
                <a:cs typeface="Spectral" pitchFamily="34" charset="-120"/>
              </a:rPr>
              <a:t>The project raises disturbing questions, like: ‘Are we looking at the person’s mind or at the imagination of the machine?’</a:t>
            </a:r>
            <a:endParaRPr lang="en-US" sz="2100" dirty="0"/>
          </a:p>
        </p:txBody>
      </p:sp>
      <p:sp>
        <p:nvSpPr>
          <p:cNvPr id="15" name="Text 10"/>
          <p:cNvSpPr/>
          <p:nvPr/>
        </p:nvSpPr>
        <p:spPr>
          <a:xfrm>
            <a:off x="10557383" y="8264525"/>
            <a:ext cx="7286117" cy="381000"/>
          </a:xfrm>
          <a:prstGeom prst="rect">
            <a:avLst/>
          </a:prstGeom>
          <a:noFill/>
          <a:ln/>
        </p:spPr>
        <p:txBody>
          <a:bodyPr wrap="square" lIns="25400" tIns="25400" rIns="25400" bIns="25400" rtlCol="0" anchor="t">
            <a:normAutofit/>
          </a:bodyPr>
          <a:lstStyle/>
          <a:p>
            <a:pPr marL="0" indent="0" algn="l">
              <a:lnSpc>
                <a:spcPct val="117391"/>
              </a:lnSpc>
              <a:buNone/>
            </a:pPr>
            <a:r>
              <a:rPr lang="en-US" sz="900" dirty="0">
                <a:solidFill>
                  <a:srgbClr val="8D8A7E"/>
                </a:solidFill>
                <a:latin typeface="IBM Plex Mono" pitchFamily="34" charset="0"/>
                <a:ea typeface="IBM Plex Mono" pitchFamily="34" charset="-122"/>
                <a:cs typeface="IBM Plex Mono" pitchFamily="34" charset="-120"/>
              </a:rPr>
              <a:t>Frames from the generative visual environment, driven in real time by the participant's EEG activity.</a:t>
            </a:r>
            <a:endParaRPr lang="en-US" sz="900" dirty="0"/>
          </a:p>
        </p:txBody>
      </p:sp>
      <p:sp>
        <p:nvSpPr>
          <p:cNvPr id="16" name="Text 11"/>
          <p:cNvSpPr/>
          <p:nvPr/>
        </p:nvSpPr>
        <p:spPr>
          <a:xfrm>
            <a:off x="732315" y="9083060"/>
            <a:ext cx="6762554" cy="418483"/>
          </a:xfrm>
          <a:prstGeom prst="rect">
            <a:avLst/>
          </a:prstGeom>
          <a:noFill/>
          <a:ln/>
        </p:spPr>
        <p:txBody>
          <a:bodyPr wrap="square" lIns="25400" tIns="25400" rIns="25400" bIns="25400" rtlCol="0" anchor="t">
            <a:normAutofit/>
          </a:bodyPr>
          <a:lstStyle/>
          <a:p>
            <a:pPr marL="0" indent="0" algn="l">
              <a:lnSpc>
                <a:spcPct val="117391"/>
              </a:lnSpc>
              <a:buNone/>
            </a:pPr>
            <a:r>
              <a:rPr lang="en-US" sz="900" dirty="0">
                <a:solidFill>
                  <a:srgbClr val="8D8A7E"/>
                </a:solidFill>
                <a:latin typeface="IBM Plex Mono" pitchFamily="34" charset="0"/>
                <a:ea typeface="IBM Plex Mono" pitchFamily="34" charset="-122"/>
                <a:cs typeface="IBM Plex Mono" pitchFamily="34" charset="-120"/>
              </a:rPr>
              <a:t>User wearing a brainwave sensor device and looking at an image generated from her brainwaves.</a:t>
            </a:r>
            <a:endParaRPr lang="en-US" sz="900" dirty="0"/>
          </a:p>
        </p:txBody>
      </p:sp>
      <p:pic>
        <p:nvPicPr>
          <p:cNvPr id="18" name="Picture 17">
            <a:extLst>
              <a:ext uri="{FF2B5EF4-FFF2-40B4-BE49-F238E27FC236}">
                <a16:creationId xmlns:a16="http://schemas.microsoft.com/office/drawing/2014/main" id="{64FB01DE-5AF1-7F9E-E220-6A7E8B0AF0E2}"/>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a:fillRect/>
          </a:stretch>
        </p:blipFill>
        <p:spPr bwMode="auto">
          <a:xfrm>
            <a:off x="732314" y="4733925"/>
            <a:ext cx="7813977" cy="4102517"/>
          </a:xfrm>
          <a:prstGeom prst="rect">
            <a:avLst/>
          </a:prstGeom>
          <a:ln>
            <a:noFill/>
          </a:ln>
          <a:extLst>
            <a:ext uri="{53640926-AAD7-44D8-BBD7-CCE9431645EC}">
              <a14:shadowObscured xmlns:a14="http://schemas.microsoft.com/office/drawing/2010/main"/>
            </a:ext>
          </a:extLst>
        </p:spPr>
      </p:pic>
      <p:pic>
        <p:nvPicPr>
          <p:cNvPr id="19" name="Picture 18">
            <a:extLst>
              <a:ext uri="{FF2B5EF4-FFF2-40B4-BE49-F238E27FC236}">
                <a16:creationId xmlns:a16="http://schemas.microsoft.com/office/drawing/2014/main" id="{99F4E4D7-45B7-4DE4-43A4-847C5FCDC5DA}"/>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a:fillRect/>
          </a:stretch>
        </p:blipFill>
        <p:spPr bwMode="auto">
          <a:xfrm>
            <a:off x="9708940" y="3421296"/>
            <a:ext cx="7858337" cy="4574512"/>
          </a:xfrm>
          <a:prstGeom prst="rect">
            <a:avLst/>
          </a:prstGeom>
          <a:ln>
            <a:noFill/>
          </a:ln>
          <a:extLst>
            <a:ext uri="{53640926-AAD7-44D8-BBD7-CCE9431645EC}">
              <a14:shadowObscured xmlns:a14="http://schemas.microsoft.com/office/drawing/2010/main"/>
            </a:ext>
          </a:ex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9402</TotalTime>
  <Words>2038</Words>
  <Application>Microsoft Macintosh PowerPoint</Application>
  <PresentationFormat>Custom</PresentationFormat>
  <Paragraphs>135</Paragraphs>
  <Slides>14</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Helvetica</vt:lpstr>
      <vt:lpstr>IBM Plex Mono</vt:lpstr>
      <vt:lpstr>Spectral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PptxGenJS;B.Even@CGIAR.ORG</dc:creator>
  <cp:lastModifiedBy>Microsoft Office User</cp:lastModifiedBy>
  <cp:revision>9</cp:revision>
  <dcterms:created xsi:type="dcterms:W3CDTF">2026-08-25T11:49:50Z</dcterms:created>
  <dcterms:modified xsi:type="dcterms:W3CDTF">2026-09-01T14:43:50Z</dcterms:modified>
</cp:coreProperties>
</file>